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7" r:id="rId3"/>
    <p:sldId id="281" r:id="rId4"/>
    <p:sldId id="268" r:id="rId5"/>
    <p:sldId id="282" r:id="rId6"/>
    <p:sldId id="272" r:id="rId7"/>
    <p:sldId id="273" r:id="rId8"/>
    <p:sldId id="264" r:id="rId9"/>
    <p:sldId id="260" r:id="rId10"/>
  </p:sldIdLst>
  <p:sldSz cx="10698163"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04">
          <p15:clr>
            <a:srgbClr val="A4A3A4"/>
          </p15:clr>
        </p15:guide>
        <p15:guide id="2" pos="33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1224" y="-96"/>
      </p:cViewPr>
      <p:guideLst>
        <p:guide orient="horz" pos="2304"/>
        <p:guide pos="3370"/>
      </p:guideLst>
    </p:cSldViewPr>
  </p:slid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2D3380-9B0B-4E28-BED7-A10532232D12}" type="datetimeFigureOut">
              <a:rPr lang="en-US" smtClean="0"/>
              <a:pPr/>
              <a:t>26-Jun-23</a:t>
            </a:fld>
            <a:endParaRPr lang="en-US"/>
          </a:p>
        </p:txBody>
      </p:sp>
      <p:sp>
        <p:nvSpPr>
          <p:cNvPr id="4" name="Slide Image Placeholder 3"/>
          <p:cNvSpPr>
            <a:spLocks noGrp="1" noRot="1" noChangeAspect="1"/>
          </p:cNvSpPr>
          <p:nvPr>
            <p:ph type="sldImg" idx="2"/>
          </p:nvPr>
        </p:nvSpPr>
        <p:spPr>
          <a:xfrm>
            <a:off x="922338" y="685800"/>
            <a:ext cx="50133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CB6944-400C-4F6C-BA7A-15761B8E26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CB6944-400C-4F6C-BA7A-15761B8E266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CB6944-400C-4F6C-BA7A-15761B8E266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362" y="2272456"/>
            <a:ext cx="9093439" cy="1568026"/>
          </a:xfrm>
        </p:spPr>
        <p:txBody>
          <a:bodyPr/>
          <a:lstStyle/>
          <a:p>
            <a:r>
              <a:rPr lang="en-US"/>
              <a:t>Click to edit Master title style</a:t>
            </a:r>
          </a:p>
        </p:txBody>
      </p:sp>
      <p:sp>
        <p:nvSpPr>
          <p:cNvPr id="3" name="Subtitle 2"/>
          <p:cNvSpPr>
            <a:spLocks noGrp="1"/>
          </p:cNvSpPr>
          <p:nvPr>
            <p:ph type="subTitle" idx="1"/>
          </p:nvPr>
        </p:nvSpPr>
        <p:spPr>
          <a:xfrm>
            <a:off x="1604725" y="4145280"/>
            <a:ext cx="7488714" cy="18694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D2BDE65-6A7B-4E1C-B9AF-6DB7BA962FC7}" type="datetimeFigureOut">
              <a:rPr lang="en-US" smtClean="0"/>
              <a:pPr/>
              <a:t>26-Jun-23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2BDE65-6A7B-4E1C-B9AF-6DB7BA962FC7}" type="datetimeFigureOut">
              <a:rPr lang="en-US" smtClean="0"/>
              <a:pPr/>
              <a:t>26-Jun-23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6170" y="292949"/>
            <a:ext cx="2407087" cy="62416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910" y="292949"/>
            <a:ext cx="7042957" cy="62416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2BDE65-6A7B-4E1C-B9AF-6DB7BA962FC7}" type="datetimeFigureOut">
              <a:rPr lang="en-US" smtClean="0"/>
              <a:pPr/>
              <a:t>26-Jun-23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2BDE65-6A7B-4E1C-B9AF-6DB7BA962FC7}" type="datetimeFigureOut">
              <a:rPr lang="en-US" smtClean="0"/>
              <a:pPr/>
              <a:t>26-Jun-23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5082" y="4700696"/>
            <a:ext cx="9093439" cy="145288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45082" y="3100494"/>
            <a:ext cx="9093439" cy="16002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2BDE65-6A7B-4E1C-B9AF-6DB7BA962FC7}" type="datetimeFigureOut">
              <a:rPr lang="en-US" smtClean="0"/>
              <a:pPr/>
              <a:t>26-Jun-23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908" y="1706882"/>
            <a:ext cx="4725022" cy="4827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38233" y="1706882"/>
            <a:ext cx="4725022" cy="4827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2BDE65-6A7B-4E1C-B9AF-6DB7BA962FC7}" type="datetimeFigureOut">
              <a:rPr lang="en-US" smtClean="0"/>
              <a:pPr/>
              <a:t>26-Jun-23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34908" y="1637455"/>
            <a:ext cx="4726880" cy="6824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4908" y="2319867"/>
            <a:ext cx="4726880" cy="42147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34521" y="1637455"/>
            <a:ext cx="4728737" cy="6824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34521" y="2319867"/>
            <a:ext cx="4728737" cy="42147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2BDE65-6A7B-4E1C-B9AF-6DB7BA962FC7}" type="datetimeFigureOut">
              <a:rPr lang="en-US" smtClean="0"/>
              <a:pPr/>
              <a:t>26-Jun-23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2BDE65-6A7B-4E1C-B9AF-6DB7BA962FC7}" type="datetimeFigureOut">
              <a:rPr lang="en-US" smtClean="0"/>
              <a:pPr/>
              <a:t>26-Jun-23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BDE65-6A7B-4E1C-B9AF-6DB7BA962FC7}" type="datetimeFigureOut">
              <a:rPr lang="en-US" smtClean="0"/>
              <a:pPr/>
              <a:t>26-Jun-23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08" y="291254"/>
            <a:ext cx="3519622" cy="123952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182686" y="291256"/>
            <a:ext cx="5980570" cy="62433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4908" y="1530776"/>
            <a:ext cx="3519622"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2BDE65-6A7B-4E1C-B9AF-6DB7BA962FC7}" type="datetimeFigureOut">
              <a:rPr lang="en-US" smtClean="0"/>
              <a:pPr/>
              <a:t>26-Jun-23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6914" y="5120641"/>
            <a:ext cx="6418898" cy="60452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096914" y="653626"/>
            <a:ext cx="6418898" cy="43891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96914" y="5725161"/>
            <a:ext cx="6418898" cy="858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2BDE65-6A7B-4E1C-B9AF-6DB7BA962FC7}" type="datetimeFigureOut">
              <a:rPr lang="en-US" smtClean="0"/>
              <a:pPr/>
              <a:t>26-Jun-23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A5D06-2D7A-4751-B0B8-A97FC91FC8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08" y="292948"/>
            <a:ext cx="9628347" cy="12192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908" y="1706882"/>
            <a:ext cx="9628347" cy="48276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908" y="6780108"/>
            <a:ext cx="2496238" cy="389466"/>
          </a:xfrm>
          <a:prstGeom prst="rect">
            <a:avLst/>
          </a:prstGeom>
        </p:spPr>
        <p:txBody>
          <a:bodyPr vert="horz" lIns="91440" tIns="45720" rIns="91440" bIns="45720" rtlCol="0" anchor="ctr"/>
          <a:lstStyle>
            <a:lvl1pPr algn="l">
              <a:defRPr sz="1200">
                <a:solidFill>
                  <a:schemeClr val="tx1">
                    <a:tint val="75000"/>
                  </a:schemeClr>
                </a:solidFill>
              </a:defRPr>
            </a:lvl1pPr>
          </a:lstStyle>
          <a:p>
            <a:fld id="{2D2BDE65-6A7B-4E1C-B9AF-6DB7BA962FC7}" type="datetimeFigureOut">
              <a:rPr lang="en-US" smtClean="0"/>
              <a:pPr/>
              <a:t>26-Jun-23</a:t>
            </a:fld>
            <a:endParaRPr lang="en-US"/>
          </a:p>
        </p:txBody>
      </p:sp>
      <p:sp>
        <p:nvSpPr>
          <p:cNvPr id="5" name="Footer Placeholder 4"/>
          <p:cNvSpPr>
            <a:spLocks noGrp="1"/>
          </p:cNvSpPr>
          <p:nvPr>
            <p:ph type="ftr" sz="quarter" idx="3"/>
          </p:nvPr>
        </p:nvSpPr>
        <p:spPr>
          <a:xfrm>
            <a:off x="3655206" y="6780108"/>
            <a:ext cx="3387752" cy="38946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667017" y="6780108"/>
            <a:ext cx="2496238" cy="389466"/>
          </a:xfrm>
          <a:prstGeom prst="rect">
            <a:avLst/>
          </a:prstGeom>
        </p:spPr>
        <p:txBody>
          <a:bodyPr vert="horz" lIns="91440" tIns="45720" rIns="91440" bIns="45720" rtlCol="0" anchor="ctr"/>
          <a:lstStyle>
            <a:lvl1pPr algn="r">
              <a:defRPr sz="1200">
                <a:solidFill>
                  <a:schemeClr val="tx1">
                    <a:tint val="75000"/>
                  </a:schemeClr>
                </a:solidFill>
              </a:defRPr>
            </a:lvl1pPr>
          </a:lstStyle>
          <a:p>
            <a:fld id="{B7AA5D06-2D7A-4751-B0B8-A97FC91FC8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18"/>
          <p:cNvSpPr txBox="1">
            <a:spLocks noChangeArrowheads="1"/>
          </p:cNvSpPr>
          <p:nvPr/>
        </p:nvSpPr>
        <p:spPr bwMode="auto">
          <a:xfrm>
            <a:off x="0" y="0"/>
            <a:ext cx="10698163" cy="1066800"/>
          </a:xfrm>
          <a:prstGeom prst="rect">
            <a:avLst/>
          </a:prstGeom>
          <a:solidFill>
            <a:srgbClr val="17365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Cambria" pitchFamily="18" charset="0"/>
                <a:cs typeface="Arial" pitchFamily="34" charset="0"/>
              </a:rPr>
              <a:t>IPO</a:t>
            </a:r>
            <a:endParaRPr kumimoji="0" lang="en-US" sz="2400" b="1" i="0" u="none" strike="noStrike" cap="none" normalizeH="0" baseline="0" dirty="0">
              <a:ln>
                <a:noFill/>
              </a:ln>
              <a:solidFill>
                <a:schemeClr val="bg1"/>
              </a:solidFill>
              <a:effectLst/>
              <a:latin typeface="Cambria" pitchFamily="18" charset="0"/>
              <a:cs typeface="Arial" pitchFamily="34" charset="0"/>
            </a:endParaRPr>
          </a:p>
          <a:p>
            <a:r>
              <a:rPr lang="en-US" sz="2800" b="1" dirty="0" err="1" smtClean="0">
                <a:solidFill>
                  <a:schemeClr val="bg1"/>
                </a:solidFill>
              </a:rPr>
              <a:t>ideaForge</a:t>
            </a:r>
            <a:r>
              <a:rPr lang="en-US" sz="2800" b="1" dirty="0" smtClean="0">
                <a:solidFill>
                  <a:schemeClr val="bg1"/>
                </a:solidFill>
              </a:rPr>
              <a:t> Technology </a:t>
            </a:r>
            <a:r>
              <a:rPr lang="en-US" sz="2800" b="1" dirty="0" smtClean="0">
                <a:solidFill>
                  <a:schemeClr val="bg1"/>
                </a:solidFill>
              </a:rPr>
              <a:t>Ltd. </a:t>
            </a:r>
            <a:endParaRPr lang="en-US" sz="2800" b="1" dirty="0" smtClean="0">
              <a:solidFill>
                <a:schemeClr val="bg1"/>
              </a:solidFill>
            </a:endParaRPr>
          </a:p>
          <a:p>
            <a:r>
              <a:rPr lang="fr-FR" sz="2800" b="1" dirty="0" smtClean="0">
                <a:solidFill>
                  <a:schemeClr val="bg1"/>
                </a:solidFill>
              </a:rPr>
              <a:t> </a:t>
            </a:r>
          </a:p>
        </p:txBody>
      </p:sp>
      <p:pic>
        <p:nvPicPr>
          <p:cNvPr id="1027" name="Picture 3" descr="F:\Suchit Data\Desktop 31102019\badjate logo\BSS.jpg"/>
          <p:cNvPicPr>
            <a:picLocks noChangeAspect="1" noChangeArrowheads="1"/>
          </p:cNvPicPr>
          <p:nvPr/>
        </p:nvPicPr>
        <p:blipFill>
          <a:blip r:embed="rId3" cstate="print"/>
          <a:srcRect/>
          <a:stretch>
            <a:fillRect/>
          </a:stretch>
        </p:blipFill>
        <p:spPr bwMode="auto">
          <a:xfrm>
            <a:off x="7488716" y="81282"/>
            <a:ext cx="3127155" cy="909345"/>
          </a:xfrm>
          <a:prstGeom prst="rect">
            <a:avLst/>
          </a:prstGeom>
          <a:noFill/>
        </p:spPr>
      </p:pic>
      <p:sp>
        <p:nvSpPr>
          <p:cNvPr id="6" name="Rectangle 5"/>
          <p:cNvSpPr/>
          <p:nvPr/>
        </p:nvSpPr>
        <p:spPr>
          <a:xfrm>
            <a:off x="3596481" y="1143000"/>
            <a:ext cx="6858000" cy="5970865"/>
          </a:xfrm>
          <a:prstGeom prst="rect">
            <a:avLst/>
          </a:prstGeom>
          <a:ln>
            <a:solidFill>
              <a:srgbClr val="92D050"/>
            </a:solidFill>
          </a:ln>
        </p:spPr>
        <p:txBody>
          <a:bodyPr wrap="square">
            <a:spAutoFit/>
          </a:bodyPr>
          <a:lstStyle/>
          <a:p>
            <a:pPr algn="just"/>
            <a:r>
              <a:rPr lang="en-US" sz="2000" b="1" u="sng" dirty="0">
                <a:solidFill>
                  <a:srgbClr val="00B050"/>
                </a:solidFill>
              </a:rPr>
              <a:t>COMPANY </a:t>
            </a:r>
            <a:r>
              <a:rPr lang="en-US" sz="2000" b="1" u="sng" dirty="0" smtClean="0">
                <a:solidFill>
                  <a:srgbClr val="00B050"/>
                </a:solidFill>
              </a:rPr>
              <a:t>OVERVIEW</a:t>
            </a:r>
          </a:p>
          <a:p>
            <a:pPr algn="just"/>
            <a:endParaRPr lang="en-US" sz="2000" b="1" u="sng" dirty="0" smtClean="0">
              <a:solidFill>
                <a:srgbClr val="00B050"/>
              </a:solidFill>
            </a:endParaRPr>
          </a:p>
          <a:p>
            <a:pPr algn="just"/>
            <a:r>
              <a:rPr lang="en-US" dirty="0" err="1" smtClean="0"/>
              <a:t>Ideaforge</a:t>
            </a:r>
            <a:r>
              <a:rPr lang="en-US" dirty="0" smtClean="0"/>
              <a:t> Technology Ltd. (ITL) is the pioneer and the pre-eminent market leader in the Indian unmanned aircraft systems ("UAS") market, with a market share of approximately 50% in Fiscal 2022 (Source: 1Lattice Report). It had the largest operational deployment of indigenous UAVs across India, with an </a:t>
            </a:r>
            <a:r>
              <a:rPr lang="en-US" dirty="0" err="1" smtClean="0"/>
              <a:t>Ideaforge</a:t>
            </a:r>
            <a:r>
              <a:rPr lang="en-US" dirty="0" smtClean="0"/>
              <a:t>-manufactured drone taking off every five minutes on average for surveillance and mapping as of Fiscal </a:t>
            </a:r>
            <a:r>
              <a:rPr lang="en-US" dirty="0" smtClean="0"/>
              <a:t>2023.</a:t>
            </a:r>
            <a:r>
              <a:rPr lang="en-US" dirty="0" smtClean="0"/>
              <a:t> </a:t>
            </a:r>
            <a:endParaRPr lang="en-US" dirty="0" smtClean="0"/>
          </a:p>
          <a:p>
            <a:pPr algn="just"/>
            <a:endParaRPr lang="en-US" dirty="0" smtClean="0"/>
          </a:p>
          <a:p>
            <a:pPr algn="just"/>
            <a:r>
              <a:rPr lang="en-US" dirty="0" smtClean="0"/>
              <a:t>ITL's customers have completed over 350,000 flights using its UAVs as of March 31, 2023 (Source: 1Lattice Report). It ranked 7th globally in the dual-use category (civil and </a:t>
            </a:r>
            <a:r>
              <a:rPr lang="en-US" dirty="0" err="1" smtClean="0"/>
              <a:t>defence</a:t>
            </a:r>
            <a:r>
              <a:rPr lang="en-US" dirty="0" smtClean="0"/>
              <a:t>) drone manufacturers as per the report published by Drone Industry Insights in December 2022 (Source: 1Lattice Report). It has grown at a CAGR of 131.47% in terms of revenue from operations over the last three Fiscals, with a Return on Capital Employed of 12.51% in Fiscal 2023</a:t>
            </a:r>
            <a:r>
              <a:rPr lang="en-US" dirty="0" smtClean="0"/>
              <a:t>.</a:t>
            </a:r>
          </a:p>
          <a:p>
            <a:pPr algn="just"/>
            <a:endParaRPr lang="en-US" dirty="0" smtClean="0"/>
          </a:p>
          <a:p>
            <a:pPr algn="just"/>
            <a:r>
              <a:rPr lang="en-US" dirty="0" smtClean="0"/>
              <a:t>ITL's UAVs are equipped with industry-leading specifications and capabilities, comparable to those of other established global players in the UAV </a:t>
            </a:r>
            <a:r>
              <a:rPr lang="en-US" dirty="0" smtClean="0"/>
              <a:t>industry.</a:t>
            </a:r>
            <a:r>
              <a:rPr lang="en-US" dirty="0" smtClean="0"/>
              <a:t> </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xmlns="" val="1493188010"/>
              </p:ext>
            </p:extLst>
          </p:nvPr>
        </p:nvGraphicFramePr>
        <p:xfrm>
          <a:off x="243681" y="2286004"/>
          <a:ext cx="3124200" cy="4800600"/>
        </p:xfrm>
        <a:graphic>
          <a:graphicData uri="http://schemas.openxmlformats.org/drawingml/2006/table">
            <a:tbl>
              <a:tblPr/>
              <a:tblGrid>
                <a:gridCol w="1499802">
                  <a:extLst>
                    <a:ext uri="{9D8B030D-6E8A-4147-A177-3AD203B41FA5}">
                      <a16:colId xmlns:a16="http://schemas.microsoft.com/office/drawing/2014/main" xmlns="" val="20000"/>
                    </a:ext>
                  </a:extLst>
                </a:gridCol>
                <a:gridCol w="1624398">
                  <a:extLst>
                    <a:ext uri="{9D8B030D-6E8A-4147-A177-3AD203B41FA5}">
                      <a16:colId xmlns:a16="http://schemas.microsoft.com/office/drawing/2014/main" xmlns="" val="20001"/>
                    </a:ext>
                  </a:extLst>
                </a:gridCol>
              </a:tblGrid>
              <a:tr h="485019">
                <a:tc gridSpan="2">
                  <a:txBody>
                    <a:bodyPr/>
                    <a:lstStyle/>
                    <a:p>
                      <a:pPr marL="37465" marR="0" algn="ctr">
                        <a:spcBef>
                          <a:spcPts val="25"/>
                        </a:spcBef>
                        <a:spcAft>
                          <a:spcPts val="0"/>
                        </a:spcAft>
                      </a:pPr>
                      <a:r>
                        <a:rPr lang="en-US" sz="1500" b="1" spc="300" dirty="0">
                          <a:solidFill>
                            <a:schemeClr val="bg1"/>
                          </a:solidFill>
                          <a:latin typeface="+mj-lt"/>
                          <a:ea typeface="Trebuchet MS"/>
                          <a:cs typeface="Trebuchet MS"/>
                        </a:rPr>
                        <a:t>DETAILS OF THE ISSUE</a:t>
                      </a: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accent3"/>
                    </a:solidFill>
                  </a:tcPr>
                </a:tc>
                <a:tc hMerge="1">
                  <a:txBody>
                    <a:bodyPr/>
                    <a:lstStyle/>
                    <a:p>
                      <a:endParaRPr lang="en-US"/>
                    </a:p>
                  </a:txBody>
                  <a:tcPr/>
                </a:tc>
                <a:extLst>
                  <a:ext uri="{0D108BD9-81ED-4DB2-BD59-A6C34878D82A}">
                    <a16:rowId xmlns:a16="http://schemas.microsoft.com/office/drawing/2014/main" xmlns="" val="10000"/>
                  </a:ext>
                </a:extLst>
              </a:tr>
              <a:tr h="479509">
                <a:tc>
                  <a:txBody>
                    <a:bodyPr/>
                    <a:lstStyle/>
                    <a:p>
                      <a:pPr marL="37465" marR="0">
                        <a:spcBef>
                          <a:spcPts val="145"/>
                        </a:spcBef>
                        <a:spcAft>
                          <a:spcPts val="0"/>
                        </a:spcAft>
                      </a:pPr>
                      <a:r>
                        <a:rPr lang="en-US" sz="1500" dirty="0">
                          <a:latin typeface="+mj-lt"/>
                          <a:ea typeface="Trebuchet MS"/>
                          <a:cs typeface="Trebuchet MS"/>
                        </a:rPr>
                        <a:t>Price Band</a:t>
                      </a: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65405" indent="0" algn="r" defTabSz="914400" rtl="0" eaLnBrk="1" fontAlgn="auto" latinLnBrk="0" hangingPunct="1">
                        <a:lnSpc>
                          <a:spcPct val="100000"/>
                        </a:lnSpc>
                        <a:spcBef>
                          <a:spcPts val="295"/>
                        </a:spcBef>
                        <a:spcAft>
                          <a:spcPts val="0"/>
                        </a:spcAft>
                        <a:buClrTx/>
                        <a:buSzTx/>
                        <a:buFontTx/>
                        <a:buNone/>
                        <a:tabLst/>
                        <a:defRPr/>
                      </a:pPr>
                      <a:r>
                        <a:rPr lang="en-US" sz="1500" kern="1200" dirty="0" smtClean="0">
                          <a:solidFill>
                            <a:schemeClr val="tx1"/>
                          </a:solidFill>
                          <a:latin typeface="+mj-lt"/>
                          <a:ea typeface="Trebuchet MS"/>
                          <a:cs typeface="Trebuchet MS"/>
                        </a:rPr>
                        <a:t>  </a:t>
                      </a:r>
                      <a:r>
                        <a:rPr lang="en-US" sz="1500" kern="1200" dirty="0" smtClean="0">
                          <a:solidFill>
                            <a:schemeClr val="tx1"/>
                          </a:solidFill>
                          <a:latin typeface="+mj-lt"/>
                          <a:ea typeface="Trebuchet MS"/>
                          <a:cs typeface="Trebuchet MS"/>
                        </a:rPr>
                        <a:t>Rs.638  </a:t>
                      </a:r>
                      <a:r>
                        <a:rPr lang="en-US" sz="1500" kern="1200" dirty="0" smtClean="0">
                          <a:solidFill>
                            <a:schemeClr val="tx1"/>
                          </a:solidFill>
                          <a:latin typeface="+mj-lt"/>
                          <a:ea typeface="Trebuchet MS"/>
                          <a:cs typeface="Trebuchet MS"/>
                        </a:rPr>
                        <a:t>to </a:t>
                      </a:r>
                      <a:r>
                        <a:rPr lang="en-US" sz="1500" kern="1200" dirty="0" smtClean="0">
                          <a:solidFill>
                            <a:schemeClr val="tx1"/>
                          </a:solidFill>
                          <a:latin typeface="+mj-lt"/>
                          <a:ea typeface="Trebuchet MS"/>
                          <a:cs typeface="Trebuchet MS"/>
                        </a:rPr>
                        <a:t>Rs.672</a:t>
                      </a:r>
                      <a:endParaRPr lang="en-US" sz="1500" kern="1200" dirty="0">
                        <a:solidFill>
                          <a:schemeClr val="tx1"/>
                        </a:solidFill>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1"/>
                  </a:ext>
                </a:extLst>
              </a:tr>
              <a:tr h="479509">
                <a:tc>
                  <a:txBody>
                    <a:bodyPr/>
                    <a:lstStyle/>
                    <a:p>
                      <a:pPr marL="37465" marR="0">
                        <a:spcBef>
                          <a:spcPts val="235"/>
                        </a:spcBef>
                        <a:spcAft>
                          <a:spcPts val="0"/>
                        </a:spcAft>
                      </a:pPr>
                      <a:r>
                        <a:rPr lang="en-US" sz="1500" dirty="0">
                          <a:latin typeface="+mj-lt"/>
                          <a:ea typeface="Trebuchet MS"/>
                          <a:cs typeface="Trebuchet MS"/>
                        </a:rPr>
                        <a:t>Issue Size</a:t>
                      </a: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65405" indent="0" algn="r" defTabSz="914400" rtl="0" eaLnBrk="1" fontAlgn="auto" latinLnBrk="0" hangingPunct="1">
                        <a:lnSpc>
                          <a:spcPct val="100000"/>
                        </a:lnSpc>
                        <a:spcBef>
                          <a:spcPts val="295"/>
                        </a:spcBef>
                        <a:spcAft>
                          <a:spcPts val="0"/>
                        </a:spcAft>
                        <a:buClrTx/>
                        <a:buSzTx/>
                        <a:buFontTx/>
                        <a:buNone/>
                        <a:tabLst/>
                        <a:defRPr/>
                      </a:pPr>
                      <a:r>
                        <a:rPr lang="en-US" sz="1500" kern="1200" dirty="0">
                          <a:solidFill>
                            <a:schemeClr val="tx1"/>
                          </a:solidFill>
                          <a:latin typeface="+mj-lt"/>
                          <a:ea typeface="Trebuchet MS"/>
                          <a:cs typeface="Trebuchet MS"/>
                        </a:rPr>
                        <a:t>Rs. </a:t>
                      </a:r>
                      <a:r>
                        <a:rPr lang="en-US" sz="1500" kern="1200" dirty="0" smtClean="0">
                          <a:solidFill>
                            <a:schemeClr val="tx1"/>
                          </a:solidFill>
                          <a:latin typeface="+mj-lt"/>
                          <a:ea typeface="Trebuchet MS"/>
                          <a:cs typeface="Trebuchet MS"/>
                        </a:rPr>
                        <a:t>567.00 </a:t>
                      </a:r>
                      <a:r>
                        <a:rPr lang="en-US" sz="1500" kern="1200" dirty="0" smtClean="0">
                          <a:solidFill>
                            <a:schemeClr val="tx1"/>
                          </a:solidFill>
                          <a:latin typeface="+mj-lt"/>
                          <a:ea typeface="Trebuchet MS"/>
                          <a:cs typeface="Trebuchet MS"/>
                        </a:rPr>
                        <a:t>Cr</a:t>
                      </a:r>
                      <a:endParaRPr lang="en-US" sz="1500" kern="1200" dirty="0">
                        <a:solidFill>
                          <a:schemeClr val="tx1"/>
                        </a:solidFill>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2"/>
                  </a:ext>
                </a:extLst>
              </a:tr>
              <a:tr h="479509">
                <a:tc>
                  <a:txBody>
                    <a:bodyPr/>
                    <a:lstStyle/>
                    <a:p>
                      <a:pPr marL="37465" marR="0">
                        <a:spcBef>
                          <a:spcPts val="210"/>
                        </a:spcBef>
                        <a:spcAft>
                          <a:spcPts val="0"/>
                        </a:spcAft>
                      </a:pPr>
                      <a:r>
                        <a:rPr lang="en-US" sz="1500" dirty="0">
                          <a:latin typeface="+mj-lt"/>
                          <a:ea typeface="Trebuchet MS"/>
                          <a:cs typeface="Trebuchet MS"/>
                        </a:rPr>
                        <a:t>Opening Date</a:t>
                      </a: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64770" indent="0" algn="r" defTabSz="914400" rtl="0" eaLnBrk="1" fontAlgn="auto" latinLnBrk="0" hangingPunct="1">
                        <a:lnSpc>
                          <a:spcPct val="100000"/>
                        </a:lnSpc>
                        <a:spcBef>
                          <a:spcPts val="210"/>
                        </a:spcBef>
                        <a:spcAft>
                          <a:spcPts val="0"/>
                        </a:spcAft>
                        <a:buClrTx/>
                        <a:buSzTx/>
                        <a:buFontTx/>
                        <a:buNone/>
                        <a:tabLst/>
                        <a:defRPr/>
                      </a:pPr>
                      <a:r>
                        <a:rPr lang="pt-BR" sz="1500" kern="1200" dirty="0" smtClean="0">
                          <a:solidFill>
                            <a:schemeClr val="tx1"/>
                          </a:solidFill>
                          <a:latin typeface="+mj-lt"/>
                          <a:ea typeface="Trebuchet MS"/>
                          <a:cs typeface="Trebuchet MS"/>
                        </a:rPr>
                        <a:t>June </a:t>
                      </a:r>
                      <a:r>
                        <a:rPr lang="pt-BR" sz="1500" kern="1200" dirty="0" smtClean="0">
                          <a:solidFill>
                            <a:schemeClr val="tx1"/>
                          </a:solidFill>
                          <a:latin typeface="+mj-lt"/>
                          <a:ea typeface="Trebuchet MS"/>
                          <a:cs typeface="Trebuchet MS"/>
                        </a:rPr>
                        <a:t>26, </a:t>
                      </a:r>
                      <a:r>
                        <a:rPr lang="pt-BR" sz="1500" kern="1200" dirty="0" smtClean="0">
                          <a:solidFill>
                            <a:schemeClr val="tx1"/>
                          </a:solidFill>
                          <a:latin typeface="+mj-lt"/>
                          <a:ea typeface="Trebuchet MS"/>
                          <a:cs typeface="Trebuchet MS"/>
                        </a:rPr>
                        <a:t>2023 </a:t>
                      </a:r>
                      <a:endParaRPr lang="en-US" sz="1500" kern="1200" dirty="0">
                        <a:solidFill>
                          <a:schemeClr val="tx1"/>
                        </a:solidFill>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3"/>
                  </a:ext>
                </a:extLst>
              </a:tr>
              <a:tr h="479509">
                <a:tc>
                  <a:txBody>
                    <a:bodyPr/>
                    <a:lstStyle/>
                    <a:p>
                      <a:pPr marL="37465" marR="0">
                        <a:spcBef>
                          <a:spcPts val="240"/>
                        </a:spcBef>
                        <a:spcAft>
                          <a:spcPts val="0"/>
                        </a:spcAft>
                      </a:pPr>
                      <a:r>
                        <a:rPr lang="en-US" sz="1500" dirty="0">
                          <a:latin typeface="+mj-lt"/>
                          <a:ea typeface="Trebuchet MS"/>
                          <a:cs typeface="Trebuchet MS"/>
                        </a:rPr>
                        <a:t>Closing Date</a:t>
                      </a: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65405" indent="0" algn="r" defTabSz="914400" rtl="0" eaLnBrk="1" fontAlgn="auto" latinLnBrk="0" hangingPunct="1">
                        <a:lnSpc>
                          <a:spcPct val="100000"/>
                        </a:lnSpc>
                        <a:spcBef>
                          <a:spcPts val="240"/>
                        </a:spcBef>
                        <a:spcAft>
                          <a:spcPts val="0"/>
                        </a:spcAft>
                        <a:buClrTx/>
                        <a:buSzTx/>
                        <a:buFontTx/>
                        <a:buNone/>
                        <a:tabLst/>
                        <a:defRPr/>
                      </a:pPr>
                      <a:r>
                        <a:rPr lang="pt-BR" sz="1500" kern="1200" dirty="0" smtClean="0">
                          <a:solidFill>
                            <a:schemeClr val="tx1"/>
                          </a:solidFill>
                          <a:latin typeface="+mn-lt"/>
                          <a:ea typeface="Trebuchet MS"/>
                          <a:cs typeface="Trebuchet MS"/>
                        </a:rPr>
                        <a:t>June </a:t>
                      </a:r>
                      <a:r>
                        <a:rPr lang="pt-BR" sz="1500" kern="1200" dirty="0" smtClean="0">
                          <a:solidFill>
                            <a:schemeClr val="tx1"/>
                          </a:solidFill>
                          <a:latin typeface="+mn-lt"/>
                          <a:ea typeface="Trebuchet MS"/>
                          <a:cs typeface="Trebuchet MS"/>
                        </a:rPr>
                        <a:t>29, </a:t>
                      </a:r>
                      <a:r>
                        <a:rPr lang="pt-BR" sz="1500" kern="1200" dirty="0" smtClean="0">
                          <a:solidFill>
                            <a:schemeClr val="tx1"/>
                          </a:solidFill>
                          <a:latin typeface="+mn-lt"/>
                          <a:ea typeface="Trebuchet MS"/>
                          <a:cs typeface="Trebuchet MS"/>
                        </a:rPr>
                        <a:t>2023</a:t>
                      </a:r>
                      <a:endParaRPr lang="en-US" sz="1500" kern="1200" dirty="0">
                        <a:solidFill>
                          <a:schemeClr val="tx1"/>
                        </a:solidFill>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4"/>
                  </a:ext>
                </a:extLst>
              </a:tr>
              <a:tr h="479509">
                <a:tc>
                  <a:txBody>
                    <a:bodyPr/>
                    <a:lstStyle/>
                    <a:p>
                      <a:pPr marL="40640" marR="0">
                        <a:spcBef>
                          <a:spcPts val="240"/>
                        </a:spcBef>
                        <a:spcAft>
                          <a:spcPts val="0"/>
                        </a:spcAft>
                      </a:pPr>
                      <a:r>
                        <a:rPr lang="en-US" sz="1500" dirty="0">
                          <a:latin typeface="+mj-lt"/>
                          <a:ea typeface="Trebuchet MS"/>
                          <a:cs typeface="Trebuchet MS"/>
                        </a:rPr>
                        <a:t>Face Value</a:t>
                      </a: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65405" algn="r">
                        <a:spcBef>
                          <a:spcPts val="240"/>
                        </a:spcBef>
                        <a:spcAft>
                          <a:spcPts val="0"/>
                        </a:spcAft>
                      </a:pPr>
                      <a:r>
                        <a:rPr lang="en-US" sz="1500" kern="1200" dirty="0" smtClean="0">
                          <a:solidFill>
                            <a:schemeClr val="tx1"/>
                          </a:solidFill>
                          <a:latin typeface="+mj-lt"/>
                          <a:ea typeface="Trebuchet MS"/>
                          <a:cs typeface="Trebuchet MS"/>
                        </a:rPr>
                        <a:t>Rs. 10</a:t>
                      </a:r>
                      <a:endParaRPr lang="en-US" sz="1500" kern="1200" dirty="0">
                        <a:solidFill>
                          <a:schemeClr val="tx1"/>
                        </a:solidFill>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5"/>
                  </a:ext>
                </a:extLst>
              </a:tr>
              <a:tr h="479509">
                <a:tc>
                  <a:txBody>
                    <a:bodyPr/>
                    <a:lstStyle/>
                    <a:p>
                      <a:pPr marL="37465" marR="0">
                        <a:spcBef>
                          <a:spcPts val="240"/>
                        </a:spcBef>
                        <a:spcAft>
                          <a:spcPts val="0"/>
                        </a:spcAft>
                      </a:pPr>
                      <a:r>
                        <a:rPr lang="en-US" sz="1500">
                          <a:latin typeface="+mj-lt"/>
                          <a:ea typeface="Trebuchet MS"/>
                          <a:cs typeface="Trebuchet MS"/>
                        </a:rPr>
                        <a:t>Bid Lot</a:t>
                      </a: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63500" algn="r">
                        <a:spcBef>
                          <a:spcPts val="240"/>
                        </a:spcBef>
                        <a:spcAft>
                          <a:spcPts val="0"/>
                        </a:spcAft>
                      </a:pPr>
                      <a:r>
                        <a:rPr lang="en-US" sz="1500" kern="1200" dirty="0" smtClean="0">
                          <a:solidFill>
                            <a:schemeClr val="tx1"/>
                          </a:solidFill>
                          <a:latin typeface="+mj-lt"/>
                          <a:ea typeface="Trebuchet MS"/>
                          <a:cs typeface="Trebuchet MS"/>
                        </a:rPr>
                        <a:t>22</a:t>
                      </a:r>
                      <a:endParaRPr lang="en-US" sz="1500" kern="1200" dirty="0">
                        <a:solidFill>
                          <a:schemeClr val="tx1"/>
                        </a:solidFill>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6"/>
                  </a:ext>
                </a:extLst>
              </a:tr>
              <a:tr h="479509">
                <a:tc>
                  <a:txBody>
                    <a:bodyPr/>
                    <a:lstStyle/>
                    <a:p>
                      <a:pPr marL="37465" marR="0">
                        <a:spcBef>
                          <a:spcPts val="240"/>
                        </a:spcBef>
                        <a:spcAft>
                          <a:spcPts val="0"/>
                        </a:spcAft>
                      </a:pPr>
                      <a:r>
                        <a:rPr lang="en-US" sz="1500" dirty="0">
                          <a:latin typeface="+mj-lt"/>
                          <a:ea typeface="Trebuchet MS"/>
                          <a:cs typeface="Trebuchet MS"/>
                        </a:rPr>
                        <a:t>Listing on</a:t>
                      </a: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65405" algn="r">
                        <a:spcBef>
                          <a:spcPts val="240"/>
                        </a:spcBef>
                        <a:spcAft>
                          <a:spcPts val="0"/>
                        </a:spcAft>
                      </a:pPr>
                      <a:r>
                        <a:rPr lang="en-US" sz="1500" kern="1200" dirty="0">
                          <a:solidFill>
                            <a:schemeClr val="tx1"/>
                          </a:solidFill>
                          <a:latin typeface="+mj-lt"/>
                          <a:ea typeface="Trebuchet MS"/>
                          <a:cs typeface="Trebuchet MS"/>
                        </a:rPr>
                        <a:t>BSE, </a:t>
                      </a:r>
                      <a:r>
                        <a:rPr lang="en-US" sz="1500" kern="1200" dirty="0" smtClean="0">
                          <a:solidFill>
                            <a:schemeClr val="tx1"/>
                          </a:solidFill>
                          <a:latin typeface="+mj-lt"/>
                          <a:ea typeface="Trebuchet MS"/>
                          <a:cs typeface="Trebuchet MS"/>
                        </a:rPr>
                        <a:t>NSE</a:t>
                      </a:r>
                      <a:endParaRPr lang="en-US" sz="1500" kern="1200" dirty="0">
                        <a:solidFill>
                          <a:schemeClr val="tx1"/>
                        </a:solidFill>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7"/>
                  </a:ext>
                </a:extLst>
              </a:tr>
              <a:tr h="479509">
                <a:tc>
                  <a:txBody>
                    <a:bodyPr/>
                    <a:lstStyle/>
                    <a:p>
                      <a:pPr marL="37465" marR="0">
                        <a:spcBef>
                          <a:spcPts val="240"/>
                        </a:spcBef>
                        <a:spcAft>
                          <a:spcPts val="0"/>
                        </a:spcAft>
                      </a:pPr>
                      <a:r>
                        <a:rPr lang="en-US" sz="1500" dirty="0" smtClean="0">
                          <a:latin typeface="+mj-lt"/>
                          <a:ea typeface="Trebuchet MS"/>
                          <a:cs typeface="Trebuchet MS"/>
                        </a:rPr>
                        <a:t>Fresh Issue</a:t>
                      </a:r>
                      <a:endParaRPr lang="en-US" sz="1500" dirty="0">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65405" indent="0" algn="r" defTabSz="914400" rtl="0" eaLnBrk="1" fontAlgn="auto" latinLnBrk="0" hangingPunct="1">
                        <a:lnSpc>
                          <a:spcPct val="100000"/>
                        </a:lnSpc>
                        <a:spcBef>
                          <a:spcPts val="240"/>
                        </a:spcBef>
                        <a:spcAft>
                          <a:spcPts val="0"/>
                        </a:spcAft>
                        <a:buClrTx/>
                        <a:buSzTx/>
                        <a:buFontTx/>
                        <a:buNone/>
                        <a:tabLst/>
                        <a:defRPr/>
                      </a:pPr>
                      <a:r>
                        <a:rPr lang="en-US" sz="1500" kern="1200" dirty="0" smtClean="0">
                          <a:solidFill>
                            <a:schemeClr val="tx1"/>
                          </a:solidFill>
                          <a:latin typeface="+mj-lt"/>
                          <a:ea typeface="Trebuchet MS"/>
                          <a:cs typeface="Trebuchet MS"/>
                        </a:rPr>
                        <a:t>Rs  </a:t>
                      </a:r>
                      <a:r>
                        <a:rPr lang="en-US" sz="1500" kern="1200" dirty="0" smtClean="0">
                          <a:solidFill>
                            <a:schemeClr val="tx1"/>
                          </a:solidFill>
                          <a:latin typeface="+mj-lt"/>
                          <a:ea typeface="Trebuchet MS"/>
                          <a:cs typeface="Trebuchet MS"/>
                        </a:rPr>
                        <a:t>240.00  </a:t>
                      </a:r>
                      <a:r>
                        <a:rPr lang="en-US" sz="1500" kern="1200" dirty="0" smtClean="0">
                          <a:solidFill>
                            <a:schemeClr val="tx1"/>
                          </a:solidFill>
                          <a:latin typeface="+mj-lt"/>
                          <a:ea typeface="Trebuchet MS"/>
                          <a:cs typeface="Trebuchet MS"/>
                        </a:rPr>
                        <a:t>cr.</a:t>
                      </a:r>
                      <a:endParaRPr lang="en-US" sz="1500" kern="1200" dirty="0">
                        <a:solidFill>
                          <a:schemeClr val="tx1"/>
                        </a:solidFill>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r>
              <a:tr h="479509">
                <a:tc>
                  <a:txBody>
                    <a:bodyPr/>
                    <a:lstStyle/>
                    <a:p>
                      <a:pPr marL="37465" marR="0">
                        <a:spcBef>
                          <a:spcPts val="240"/>
                        </a:spcBef>
                        <a:spcAft>
                          <a:spcPts val="0"/>
                        </a:spcAft>
                      </a:pPr>
                      <a:r>
                        <a:rPr lang="en-US" sz="1500" dirty="0" smtClean="0">
                          <a:latin typeface="+mj-lt"/>
                          <a:ea typeface="Trebuchet MS"/>
                          <a:cs typeface="Trebuchet MS"/>
                        </a:rPr>
                        <a:t>OFS</a:t>
                      </a:r>
                      <a:endParaRPr lang="en-US" sz="1500" dirty="0">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65405" indent="0" algn="r" defTabSz="914400" rtl="0" eaLnBrk="1" fontAlgn="auto" latinLnBrk="0" hangingPunct="1">
                        <a:lnSpc>
                          <a:spcPct val="100000"/>
                        </a:lnSpc>
                        <a:spcBef>
                          <a:spcPts val="240"/>
                        </a:spcBef>
                        <a:spcAft>
                          <a:spcPts val="0"/>
                        </a:spcAft>
                        <a:buClrTx/>
                        <a:buSzTx/>
                        <a:buFontTx/>
                        <a:buNone/>
                        <a:tabLst/>
                        <a:defRPr/>
                      </a:pPr>
                      <a:r>
                        <a:rPr lang="en-US" sz="1500" kern="1200" dirty="0" smtClean="0">
                          <a:solidFill>
                            <a:schemeClr val="tx1"/>
                          </a:solidFill>
                          <a:latin typeface="+mj-lt"/>
                          <a:ea typeface="Trebuchet MS"/>
                          <a:cs typeface="Trebuchet MS"/>
                        </a:rPr>
                        <a:t> </a:t>
                      </a:r>
                      <a:r>
                        <a:rPr lang="en-US" sz="1500" kern="1200" dirty="0" smtClean="0">
                          <a:solidFill>
                            <a:schemeClr val="tx1"/>
                          </a:solidFill>
                          <a:latin typeface="+mj-lt"/>
                          <a:ea typeface="Trebuchet MS"/>
                          <a:cs typeface="Trebuchet MS"/>
                        </a:rPr>
                        <a:t>Rs.327.00 </a:t>
                      </a:r>
                      <a:r>
                        <a:rPr lang="en-US" sz="1500" kern="1200" dirty="0" smtClean="0">
                          <a:solidFill>
                            <a:schemeClr val="tx1"/>
                          </a:solidFill>
                          <a:latin typeface="+mj-lt"/>
                          <a:ea typeface="Trebuchet MS"/>
                          <a:cs typeface="Trebuchet MS"/>
                        </a:rPr>
                        <a:t>cr.</a:t>
                      </a:r>
                      <a:endParaRPr lang="en-US" sz="1500" kern="1200" dirty="0">
                        <a:solidFill>
                          <a:schemeClr val="tx1"/>
                        </a:solidFill>
                        <a:latin typeface="+mj-lt"/>
                        <a:ea typeface="Trebuchet MS"/>
                        <a:cs typeface="Trebuchet MS"/>
                      </a:endParaRPr>
                    </a:p>
                  </a:txBody>
                  <a:tcPr marL="45720" marR="45720" marT="40640" marB="4064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243681" y="1219200"/>
          <a:ext cx="3124200" cy="914400"/>
        </p:xfrm>
        <a:graphic>
          <a:graphicData uri="http://schemas.openxmlformats.org/drawingml/2006/table">
            <a:tbl>
              <a:tblPr firstRow="1" bandRow="1">
                <a:tableStyleId>{F5AB1C69-6EDB-4FF4-983F-18BD219EF322}</a:tableStyleId>
              </a:tblPr>
              <a:tblGrid>
                <a:gridCol w="3124200">
                  <a:extLst>
                    <a:ext uri="{9D8B030D-6E8A-4147-A177-3AD203B41FA5}">
                      <a16:colId xmlns:a16="http://schemas.microsoft.com/office/drawing/2014/main" xmlns="" val="20000"/>
                    </a:ext>
                  </a:extLst>
                </a:gridCol>
              </a:tblGrid>
              <a:tr h="256540">
                <a:tc>
                  <a:txBody>
                    <a:bodyPr/>
                    <a:lstStyle/>
                    <a:p>
                      <a:pPr algn="ctr"/>
                      <a:r>
                        <a:rPr lang="en-US" sz="1800" kern="1200" dirty="0" smtClean="0"/>
                        <a:t>SUBSCRIBE </a:t>
                      </a:r>
                    </a:p>
                    <a:p>
                      <a:pPr algn="ctr"/>
                      <a:r>
                        <a:rPr lang="en-US" sz="1800" kern="1200" dirty="0" smtClean="0"/>
                        <a:t>FOR</a:t>
                      </a:r>
                    </a:p>
                    <a:p>
                      <a:pPr algn="ctr"/>
                      <a:r>
                        <a:rPr lang="en-US" sz="1800" kern="1200" dirty="0" smtClean="0"/>
                        <a:t>MEDIUM TO LONG-TERM </a:t>
                      </a:r>
                      <a:endParaRPr lang="en-US" sz="1800" kern="1200" dirty="0" smtClean="0"/>
                    </a:p>
                  </a:txBody>
                  <a:tcPr anchor="ctr"/>
                </a:tc>
                <a:extLst>
                  <a:ext uri="{0D108BD9-81ED-4DB2-BD59-A6C34878D82A}">
                    <a16:rowId xmlns:a16="http://schemas.microsoft.com/office/drawing/2014/main" xmlns=""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F030ADB9-611C-4A35-B24B-F3F1CD6D7965}"/>
              </a:ext>
            </a:extLst>
          </p:cNvPr>
          <p:cNvSpPr/>
          <p:nvPr/>
        </p:nvSpPr>
        <p:spPr>
          <a:xfrm>
            <a:off x="443642" y="351458"/>
            <a:ext cx="5638800" cy="400110"/>
          </a:xfrm>
          <a:prstGeom prst="rect">
            <a:avLst/>
          </a:prstGeom>
        </p:spPr>
        <p:txBody>
          <a:bodyPr wrap="square">
            <a:spAutoFit/>
          </a:bodyPr>
          <a:lstStyle/>
          <a:p>
            <a:r>
              <a:rPr lang="en-US" sz="2000" b="1" dirty="0" smtClean="0">
                <a:solidFill>
                  <a:srgbClr val="00B050"/>
                </a:solidFill>
                <a:latin typeface="+mj-lt"/>
              </a:rPr>
              <a:t>OBJECTS OF THE ISSUE</a:t>
            </a:r>
            <a:endParaRPr lang="en-US" sz="2000" b="1" dirty="0">
              <a:solidFill>
                <a:srgbClr val="00B050"/>
              </a:solidFill>
              <a:latin typeface="+mj-lt"/>
            </a:endParaRPr>
          </a:p>
        </p:txBody>
      </p:sp>
      <p:sp>
        <p:nvSpPr>
          <p:cNvPr id="6" name="Rectangle 5"/>
          <p:cNvSpPr/>
          <p:nvPr/>
        </p:nvSpPr>
        <p:spPr>
          <a:xfrm>
            <a:off x="448820" y="1045489"/>
            <a:ext cx="9929461" cy="2816156"/>
          </a:xfrm>
          <a:prstGeom prst="rect">
            <a:avLst/>
          </a:prstGeom>
          <a:ln>
            <a:solidFill>
              <a:srgbClr val="92D050"/>
            </a:solidFill>
          </a:ln>
        </p:spPr>
        <p:txBody>
          <a:bodyPr wrap="square">
            <a:spAutoFit/>
          </a:bodyPr>
          <a:lstStyle/>
          <a:p>
            <a:r>
              <a:rPr lang="en-US" sz="1600" b="1" dirty="0" smtClean="0">
                <a:solidFill>
                  <a:srgbClr val="444242"/>
                </a:solidFill>
                <a:latin typeface="system-ui"/>
              </a:rPr>
              <a:t>The company intends to utilize the net proceeds from the issue towards the funding of the following objects</a:t>
            </a:r>
            <a:r>
              <a:rPr lang="en-US" sz="1600" b="1" dirty="0" smtClean="0">
                <a:solidFill>
                  <a:srgbClr val="444242"/>
                </a:solidFill>
                <a:latin typeface="system-ui"/>
              </a:rPr>
              <a:t>:</a:t>
            </a:r>
          </a:p>
          <a:p>
            <a:endParaRPr lang="en-US" sz="1600" dirty="0" smtClean="0">
              <a:solidFill>
                <a:srgbClr val="444242"/>
              </a:solidFill>
              <a:latin typeface="system-ui"/>
            </a:endParaRPr>
          </a:p>
          <a:p>
            <a:pPr>
              <a:buFont typeface="+mj-lt"/>
              <a:buAutoNum type="arabicPeriod"/>
            </a:pPr>
            <a:r>
              <a:rPr lang="en-US" sz="1600" dirty="0" smtClean="0">
                <a:solidFill>
                  <a:srgbClr val="444242"/>
                </a:solidFill>
                <a:latin typeface="system-ui"/>
              </a:rPr>
              <a:t>Repayment/prepayment of certain indebtedness availed by the company</a:t>
            </a:r>
            <a:r>
              <a:rPr lang="en-US" sz="1600" dirty="0" smtClean="0">
                <a:solidFill>
                  <a:srgbClr val="444242"/>
                </a:solidFill>
                <a:latin typeface="system-ui"/>
              </a:rPr>
              <a:t>;</a:t>
            </a:r>
          </a:p>
          <a:p>
            <a:pPr>
              <a:buFont typeface="+mj-lt"/>
              <a:buAutoNum type="arabicPeriod"/>
            </a:pPr>
            <a:endParaRPr lang="en-US" sz="1600" dirty="0" smtClean="0">
              <a:solidFill>
                <a:srgbClr val="444242"/>
              </a:solidFill>
              <a:latin typeface="system-ui"/>
            </a:endParaRPr>
          </a:p>
          <a:p>
            <a:pPr>
              <a:buFont typeface="+mj-lt"/>
              <a:buAutoNum type="arabicPeriod"/>
            </a:pPr>
            <a:r>
              <a:rPr lang="en-US" sz="1600" dirty="0" smtClean="0">
                <a:solidFill>
                  <a:srgbClr val="444242"/>
                </a:solidFill>
                <a:latin typeface="system-ui"/>
              </a:rPr>
              <a:t>Funding working capital requirements</a:t>
            </a:r>
            <a:r>
              <a:rPr lang="en-US" sz="1600" dirty="0" smtClean="0">
                <a:solidFill>
                  <a:srgbClr val="444242"/>
                </a:solidFill>
                <a:latin typeface="system-ui"/>
              </a:rPr>
              <a:t>,</a:t>
            </a:r>
          </a:p>
          <a:p>
            <a:pPr>
              <a:buFont typeface="+mj-lt"/>
              <a:buAutoNum type="arabicPeriod"/>
            </a:pPr>
            <a:endParaRPr lang="en-US" sz="1600" dirty="0" smtClean="0">
              <a:solidFill>
                <a:srgbClr val="444242"/>
              </a:solidFill>
              <a:latin typeface="system-ui"/>
            </a:endParaRPr>
          </a:p>
          <a:p>
            <a:pPr>
              <a:buFont typeface="+mj-lt"/>
              <a:buAutoNum type="arabicPeriod"/>
            </a:pPr>
            <a:r>
              <a:rPr lang="en-US" sz="1600" dirty="0" smtClean="0">
                <a:solidFill>
                  <a:srgbClr val="444242"/>
                </a:solidFill>
                <a:latin typeface="system-ui"/>
              </a:rPr>
              <a:t>Investment in product development, </a:t>
            </a:r>
            <a:r>
              <a:rPr lang="en-US" sz="1600" dirty="0" smtClean="0">
                <a:solidFill>
                  <a:srgbClr val="444242"/>
                </a:solidFill>
                <a:latin typeface="system-ui"/>
              </a:rPr>
              <a:t>and</a:t>
            </a:r>
          </a:p>
          <a:p>
            <a:pPr>
              <a:buFont typeface="+mj-lt"/>
              <a:buAutoNum type="arabicPeriod"/>
            </a:pPr>
            <a:endParaRPr lang="en-US" sz="1600" dirty="0" smtClean="0">
              <a:solidFill>
                <a:srgbClr val="444242"/>
              </a:solidFill>
              <a:latin typeface="system-ui"/>
            </a:endParaRPr>
          </a:p>
          <a:p>
            <a:pPr>
              <a:buFont typeface="+mj-lt"/>
              <a:buAutoNum type="arabicPeriod"/>
            </a:pPr>
            <a:r>
              <a:rPr lang="en-US" sz="1600" dirty="0" smtClean="0">
                <a:solidFill>
                  <a:srgbClr val="444242"/>
                </a:solidFill>
                <a:latin typeface="system-ui"/>
              </a:rPr>
              <a:t>General corporate purposes.</a:t>
            </a:r>
          </a:p>
          <a:p>
            <a:pPr algn="just"/>
            <a:endParaRPr lang="en-US" sz="1700" dirty="0" smtClean="0"/>
          </a:p>
        </p:txBody>
      </p:sp>
      <p:pic>
        <p:nvPicPr>
          <p:cNvPr id="1026" name="Picture 2"/>
          <p:cNvPicPr>
            <a:picLocks noChangeAspect="1" noChangeArrowheads="1"/>
          </p:cNvPicPr>
          <p:nvPr/>
        </p:nvPicPr>
        <p:blipFill>
          <a:blip r:embed="rId2"/>
          <a:srcRect/>
          <a:stretch>
            <a:fillRect/>
          </a:stretch>
        </p:blipFill>
        <p:spPr bwMode="auto">
          <a:xfrm>
            <a:off x="8793163" y="0"/>
            <a:ext cx="1905000" cy="9906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48481" y="468868"/>
            <a:ext cx="3916585" cy="400110"/>
          </a:xfrm>
          <a:prstGeom prst="rect">
            <a:avLst/>
          </a:prstGeom>
        </p:spPr>
        <p:txBody>
          <a:bodyPr wrap="none">
            <a:spAutoFit/>
          </a:bodyPr>
          <a:lstStyle/>
          <a:p>
            <a:r>
              <a:rPr lang="en-US" sz="2000" b="1" dirty="0" smtClean="0">
                <a:solidFill>
                  <a:srgbClr val="00B050"/>
                </a:solidFill>
                <a:latin typeface="+mj-lt"/>
              </a:rPr>
              <a:t>COMPANY’S PRODUCT PORTFOLIO </a:t>
            </a:r>
            <a:endParaRPr lang="en-US" sz="2000" b="1" dirty="0">
              <a:solidFill>
                <a:srgbClr val="00B050"/>
              </a:solidFill>
              <a:latin typeface="+mj-lt"/>
            </a:endParaRPr>
          </a:p>
        </p:txBody>
      </p:sp>
      <p:sp>
        <p:nvSpPr>
          <p:cNvPr id="5" name="Rectangle 4"/>
          <p:cNvSpPr/>
          <p:nvPr/>
        </p:nvSpPr>
        <p:spPr>
          <a:xfrm>
            <a:off x="396081" y="1072277"/>
            <a:ext cx="9982200" cy="5355312"/>
          </a:xfrm>
          <a:prstGeom prst="rect">
            <a:avLst/>
          </a:prstGeom>
          <a:ln>
            <a:solidFill>
              <a:srgbClr val="92D050"/>
            </a:solidFill>
          </a:ln>
        </p:spPr>
        <p:txBody>
          <a:bodyPr wrap="square">
            <a:spAutoFit/>
          </a:bodyPr>
          <a:lstStyle/>
          <a:p>
            <a:pPr algn="just"/>
            <a:r>
              <a:rPr lang="en-US" dirty="0" smtClean="0"/>
              <a:t>• </a:t>
            </a:r>
            <a:r>
              <a:rPr lang="en-US" b="1" dirty="0" smtClean="0"/>
              <a:t>Hardware, </a:t>
            </a:r>
            <a:r>
              <a:rPr lang="en-US" dirty="0" smtClean="0"/>
              <a:t>which primarily includes UAVs, payloads, batteries, chargers and communication system (which enables communication between the ground control station and the UAVs), </a:t>
            </a:r>
            <a:endParaRPr lang="en-US" dirty="0" smtClean="0"/>
          </a:p>
          <a:p>
            <a:pPr algn="just"/>
            <a:endParaRPr lang="en-US" dirty="0" smtClean="0"/>
          </a:p>
          <a:p>
            <a:pPr algn="just"/>
            <a:r>
              <a:rPr lang="en-US" dirty="0" smtClean="0"/>
              <a:t>• </a:t>
            </a:r>
            <a:r>
              <a:rPr lang="en-US" b="1" dirty="0" smtClean="0"/>
              <a:t>Software and embedded sub-systems, </a:t>
            </a:r>
            <a:r>
              <a:rPr lang="en-US" dirty="0" smtClean="0"/>
              <a:t>which includes the GCS software, which enables the controlling and management for their UAVs and autopilot sub-system, which enables remote control and autonomous completion of flights, </a:t>
            </a:r>
            <a:endParaRPr lang="en-US" dirty="0" smtClean="0"/>
          </a:p>
          <a:p>
            <a:pPr algn="just"/>
            <a:endParaRPr lang="en-US" dirty="0" smtClean="0"/>
          </a:p>
          <a:p>
            <a:pPr algn="just"/>
            <a:r>
              <a:rPr lang="en-US" dirty="0" smtClean="0"/>
              <a:t>• </a:t>
            </a:r>
            <a:r>
              <a:rPr lang="en-US" b="1" dirty="0" smtClean="0"/>
              <a:t>Solutions, </a:t>
            </a:r>
            <a:r>
              <a:rPr lang="en-US" dirty="0" smtClean="0"/>
              <a:t>which enables industry/ application specific software that enhances the value of their UAVs to the end customer. </a:t>
            </a:r>
            <a:endParaRPr lang="en-US" dirty="0" smtClean="0"/>
          </a:p>
          <a:p>
            <a:pPr algn="just"/>
            <a:endParaRPr lang="en-US" dirty="0" smtClean="0"/>
          </a:p>
          <a:p>
            <a:pPr algn="just"/>
            <a:r>
              <a:rPr lang="en-US" dirty="0" smtClean="0"/>
              <a:t>Their wide range of products gives them the necessary flexibility to meet the evolving demands of diverse customers across industries</a:t>
            </a:r>
            <a:r>
              <a:rPr lang="en-US" dirty="0" smtClean="0"/>
              <a:t>.</a:t>
            </a:r>
          </a:p>
          <a:p>
            <a:pPr algn="just"/>
            <a:endParaRPr lang="en-US" dirty="0" smtClean="0"/>
          </a:p>
          <a:p>
            <a:pPr algn="just"/>
            <a:r>
              <a:rPr lang="en-US" dirty="0" smtClean="0"/>
              <a:t>The company primarily cater to customers with applications for surveillance, mapping, and surveying. Though they do not enter into long-term contracts with their customers, they have developed long-standing relationships with certain of them. </a:t>
            </a:r>
            <a:endParaRPr lang="en-US" dirty="0" smtClean="0"/>
          </a:p>
          <a:p>
            <a:pPr algn="just"/>
            <a:endParaRPr lang="en-US" dirty="0" smtClean="0"/>
          </a:p>
          <a:p>
            <a:pPr algn="just"/>
            <a:r>
              <a:rPr lang="en-US" dirty="0" smtClean="0"/>
              <a:t>As </a:t>
            </a:r>
            <a:r>
              <a:rPr lang="en-US" dirty="0" smtClean="0"/>
              <a:t>of May 31, 2023, they had about 100 channel partners and 3 national distributors. The company is one of the top vendors globally for dual use drones. </a:t>
            </a:r>
            <a:endParaRPr lang="en-US" dirty="0"/>
          </a:p>
        </p:txBody>
      </p:sp>
      <p:pic>
        <p:nvPicPr>
          <p:cNvPr id="6" name="Picture 2"/>
          <p:cNvPicPr>
            <a:picLocks noChangeAspect="1" noChangeArrowheads="1"/>
          </p:cNvPicPr>
          <p:nvPr/>
        </p:nvPicPr>
        <p:blipFill>
          <a:blip r:embed="rId2"/>
          <a:srcRect/>
          <a:stretch>
            <a:fillRect/>
          </a:stretch>
        </p:blipFill>
        <p:spPr bwMode="auto">
          <a:xfrm>
            <a:off x="8793163" y="0"/>
            <a:ext cx="1905000" cy="9906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8820" y="1154668"/>
            <a:ext cx="9857099" cy="4801314"/>
          </a:xfrm>
          <a:prstGeom prst="rect">
            <a:avLst/>
          </a:prstGeom>
          <a:ln>
            <a:solidFill>
              <a:srgbClr val="92D050"/>
            </a:solidFill>
          </a:ln>
        </p:spPr>
        <p:txBody>
          <a:bodyPr wrap="square">
            <a:spAutoFit/>
          </a:bodyPr>
          <a:lstStyle/>
          <a:p>
            <a:pPr algn="just">
              <a:buFont typeface="Wingdings" pitchFamily="2" charset="2"/>
              <a:buChar char="q"/>
            </a:pPr>
            <a:r>
              <a:rPr lang="en-US" dirty="0" smtClean="0"/>
              <a:t> Pioneer </a:t>
            </a:r>
            <a:r>
              <a:rPr lang="en-US" dirty="0" smtClean="0"/>
              <a:t>and the pre-eminent market leader in the Indian UAS industry, with first-mover </a:t>
            </a:r>
            <a:r>
              <a:rPr lang="en-US" dirty="0" smtClean="0"/>
              <a:t>advantage </a:t>
            </a:r>
            <a:r>
              <a:rPr lang="en-US" dirty="0" smtClean="0"/>
              <a:t>Well </a:t>
            </a:r>
            <a:r>
              <a:rPr lang="en-US" dirty="0" smtClean="0"/>
              <a:t>educated and experienced </a:t>
            </a:r>
            <a:r>
              <a:rPr lang="en-US" dirty="0" smtClean="0"/>
              <a:t>team</a:t>
            </a:r>
            <a:endParaRPr lang="en-US" dirty="0" smtClean="0"/>
          </a:p>
          <a:p>
            <a:pPr algn="just">
              <a:buFont typeface="Wingdings" pitchFamily="2" charset="2"/>
              <a:buChar char="q"/>
            </a:pPr>
            <a:endParaRPr lang="en-US" dirty="0" smtClean="0"/>
          </a:p>
          <a:p>
            <a:pPr algn="just">
              <a:buFont typeface="Wingdings" pitchFamily="2" charset="2"/>
              <a:buChar char="q"/>
            </a:pPr>
            <a:r>
              <a:rPr lang="en-US" dirty="0" smtClean="0"/>
              <a:t> Diversified </a:t>
            </a:r>
            <a:r>
              <a:rPr lang="en-US" dirty="0" smtClean="0"/>
              <a:t>product portfolio with a robust technology stack and track record of successful outcomes in critical use </a:t>
            </a:r>
            <a:r>
              <a:rPr lang="en-US" dirty="0" smtClean="0"/>
              <a:t>cases</a:t>
            </a:r>
          </a:p>
          <a:p>
            <a:pPr algn="just">
              <a:buFont typeface="Wingdings" pitchFamily="2" charset="2"/>
              <a:buChar char="q"/>
            </a:pPr>
            <a:endParaRPr lang="en-US" dirty="0" smtClean="0"/>
          </a:p>
          <a:p>
            <a:pPr algn="just">
              <a:buFont typeface="Wingdings" pitchFamily="2" charset="2"/>
              <a:buChar char="q"/>
            </a:pPr>
            <a:r>
              <a:rPr lang="en-US" dirty="0" smtClean="0"/>
              <a:t> Strong </a:t>
            </a:r>
            <a:r>
              <a:rPr lang="en-US" dirty="0" smtClean="0"/>
              <a:t>relationships with a diverse customer </a:t>
            </a:r>
            <a:r>
              <a:rPr lang="en-US" dirty="0" smtClean="0"/>
              <a:t>base</a:t>
            </a:r>
          </a:p>
          <a:p>
            <a:pPr algn="just">
              <a:buFont typeface="Wingdings" pitchFamily="2" charset="2"/>
              <a:buChar char="q"/>
            </a:pPr>
            <a:endParaRPr lang="en-US" dirty="0" smtClean="0"/>
          </a:p>
          <a:p>
            <a:pPr algn="just">
              <a:buFont typeface="Wingdings" pitchFamily="2" charset="2"/>
              <a:buChar char="q"/>
            </a:pPr>
            <a:r>
              <a:rPr lang="en-US" dirty="0" smtClean="0"/>
              <a:t> Significant </a:t>
            </a:r>
            <a:r>
              <a:rPr lang="en-US" dirty="0" smtClean="0"/>
              <a:t>product development capabilities powering the software and solutions and product </a:t>
            </a:r>
            <a:r>
              <a:rPr lang="en-US" dirty="0" smtClean="0"/>
              <a:t>differentiators</a:t>
            </a:r>
          </a:p>
          <a:p>
            <a:pPr algn="just">
              <a:buFont typeface="Wingdings" pitchFamily="2" charset="2"/>
              <a:buChar char="q"/>
            </a:pPr>
            <a:endParaRPr lang="en-US" dirty="0" smtClean="0"/>
          </a:p>
          <a:p>
            <a:pPr algn="just">
              <a:buFont typeface="Wingdings" pitchFamily="2" charset="2"/>
              <a:buChar char="q"/>
            </a:pPr>
            <a:r>
              <a:rPr lang="en-US" dirty="0" smtClean="0"/>
              <a:t> In-house </a:t>
            </a:r>
            <a:r>
              <a:rPr lang="en-US" dirty="0" smtClean="0"/>
              <a:t>design to delivery </a:t>
            </a:r>
            <a:r>
              <a:rPr lang="en-US" dirty="0" smtClean="0"/>
              <a:t>capabilities</a:t>
            </a:r>
          </a:p>
          <a:p>
            <a:pPr algn="just">
              <a:buFont typeface="Wingdings" pitchFamily="2" charset="2"/>
              <a:buChar char="q"/>
            </a:pPr>
            <a:endParaRPr lang="en-US" dirty="0" smtClean="0"/>
          </a:p>
          <a:p>
            <a:pPr algn="just">
              <a:buFont typeface="Wingdings" pitchFamily="2" charset="2"/>
              <a:buChar char="q"/>
            </a:pPr>
            <a:r>
              <a:rPr lang="en-US" dirty="0" smtClean="0"/>
              <a:t> Strong </a:t>
            </a:r>
            <a:r>
              <a:rPr lang="en-US" dirty="0" smtClean="0"/>
              <a:t>management capabilities with a demonstrated track record of delivering robust financial </a:t>
            </a:r>
            <a:r>
              <a:rPr lang="en-US" dirty="0" smtClean="0"/>
              <a:t>performance</a:t>
            </a:r>
          </a:p>
          <a:p>
            <a:pPr algn="just">
              <a:buFont typeface="Wingdings" pitchFamily="2" charset="2"/>
              <a:buChar char="q"/>
            </a:pPr>
            <a:endParaRPr lang="en-US" dirty="0" smtClean="0"/>
          </a:p>
          <a:p>
            <a:pPr algn="just">
              <a:buFont typeface="Wingdings" pitchFamily="2" charset="2"/>
              <a:buChar char="q"/>
            </a:pPr>
            <a:endParaRPr lang="en-US" dirty="0" smtClean="0"/>
          </a:p>
        </p:txBody>
      </p:sp>
      <p:sp>
        <p:nvSpPr>
          <p:cNvPr id="5" name="Rectangle 4">
            <a:extLst>
              <a:ext uri="{FF2B5EF4-FFF2-40B4-BE49-F238E27FC236}">
                <a16:creationId xmlns:a16="http://schemas.microsoft.com/office/drawing/2014/main" xmlns="" id="{94F9CB7B-9379-4C16-9DD8-C14F1BC56003}"/>
              </a:ext>
            </a:extLst>
          </p:cNvPr>
          <p:cNvSpPr/>
          <p:nvPr/>
        </p:nvSpPr>
        <p:spPr>
          <a:xfrm>
            <a:off x="472280" y="351458"/>
            <a:ext cx="5610161" cy="400110"/>
          </a:xfrm>
          <a:prstGeom prst="rect">
            <a:avLst/>
          </a:prstGeom>
        </p:spPr>
        <p:txBody>
          <a:bodyPr wrap="square">
            <a:spAutoFit/>
          </a:bodyPr>
          <a:lstStyle/>
          <a:p>
            <a:r>
              <a:rPr lang="en-US" sz="2000" b="1" dirty="0">
                <a:solidFill>
                  <a:srgbClr val="00B050"/>
                </a:solidFill>
                <a:latin typeface="+mj-lt"/>
              </a:rPr>
              <a:t>COMPETITIVE STRENGTHS</a:t>
            </a:r>
          </a:p>
        </p:txBody>
      </p:sp>
      <p:pic>
        <p:nvPicPr>
          <p:cNvPr id="6" name="Picture 2"/>
          <p:cNvPicPr>
            <a:picLocks noChangeAspect="1" noChangeArrowheads="1"/>
          </p:cNvPicPr>
          <p:nvPr/>
        </p:nvPicPr>
        <p:blipFill>
          <a:blip r:embed="rId2"/>
          <a:srcRect/>
          <a:stretch>
            <a:fillRect/>
          </a:stretch>
        </p:blipFill>
        <p:spPr bwMode="auto">
          <a:xfrm>
            <a:off x="8793163" y="0"/>
            <a:ext cx="1905000" cy="9906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8820" y="1154668"/>
            <a:ext cx="9857099" cy="3139321"/>
          </a:xfrm>
          <a:prstGeom prst="rect">
            <a:avLst/>
          </a:prstGeom>
          <a:ln>
            <a:solidFill>
              <a:srgbClr val="92D050"/>
            </a:solidFill>
          </a:ln>
        </p:spPr>
        <p:txBody>
          <a:bodyPr wrap="square">
            <a:spAutoFit/>
          </a:bodyPr>
          <a:lstStyle/>
          <a:p>
            <a:pPr algn="just">
              <a:buFont typeface="Wingdings" pitchFamily="2" charset="2"/>
              <a:buChar char="q"/>
            </a:pPr>
            <a:r>
              <a:rPr lang="en-US" dirty="0" smtClean="0"/>
              <a:t> Continue </a:t>
            </a:r>
            <a:r>
              <a:rPr lang="en-US" dirty="0" smtClean="0"/>
              <a:t>to invest in product innovation, engineering and </a:t>
            </a:r>
            <a:r>
              <a:rPr lang="en-US" dirty="0" smtClean="0"/>
              <a:t>design</a:t>
            </a:r>
          </a:p>
          <a:p>
            <a:pPr algn="just">
              <a:buFont typeface="Wingdings" pitchFamily="2" charset="2"/>
              <a:buChar char="q"/>
            </a:pPr>
            <a:endParaRPr lang="en-US" dirty="0" smtClean="0"/>
          </a:p>
          <a:p>
            <a:pPr algn="just">
              <a:buFont typeface="Wingdings" pitchFamily="2" charset="2"/>
              <a:buChar char="q"/>
            </a:pPr>
            <a:r>
              <a:rPr lang="en-US" dirty="0" smtClean="0"/>
              <a:t> Expanding </a:t>
            </a:r>
            <a:r>
              <a:rPr lang="en-US" dirty="0" smtClean="0"/>
              <a:t>into international markets</a:t>
            </a:r>
          </a:p>
          <a:p>
            <a:pPr algn="just">
              <a:buFont typeface="Wingdings" pitchFamily="2" charset="2"/>
              <a:buChar char="q"/>
            </a:pPr>
            <a:endParaRPr lang="en-US" dirty="0" smtClean="0"/>
          </a:p>
          <a:p>
            <a:pPr algn="just">
              <a:buFont typeface="Wingdings" pitchFamily="2" charset="2"/>
              <a:buChar char="q"/>
            </a:pPr>
            <a:r>
              <a:rPr lang="en-US" dirty="0" smtClean="0"/>
              <a:t> Expand </a:t>
            </a:r>
            <a:r>
              <a:rPr lang="en-US" dirty="0" smtClean="0"/>
              <a:t>the product portfolio and cater to new end-use applications and industries </a:t>
            </a:r>
            <a:endParaRPr lang="en-US" dirty="0" smtClean="0"/>
          </a:p>
          <a:p>
            <a:pPr algn="just">
              <a:buFont typeface="Wingdings" pitchFamily="2" charset="2"/>
              <a:buChar char="q"/>
            </a:pPr>
            <a:endParaRPr lang="en-US" dirty="0" smtClean="0"/>
          </a:p>
          <a:p>
            <a:pPr algn="just">
              <a:buFont typeface="Wingdings" pitchFamily="2" charset="2"/>
              <a:buChar char="q"/>
            </a:pPr>
            <a:r>
              <a:rPr lang="en-US" dirty="0" smtClean="0"/>
              <a:t> Focus </a:t>
            </a:r>
            <a:r>
              <a:rPr lang="en-US" dirty="0" smtClean="0"/>
              <a:t>on </a:t>
            </a:r>
            <a:r>
              <a:rPr lang="en-US" dirty="0" err="1" smtClean="0"/>
              <a:t>indigenisation</a:t>
            </a:r>
            <a:endParaRPr lang="en-US" dirty="0" smtClean="0"/>
          </a:p>
          <a:p>
            <a:pPr algn="just">
              <a:buFont typeface="Wingdings" pitchFamily="2" charset="2"/>
              <a:buChar char="q"/>
            </a:pPr>
            <a:endParaRPr lang="en-US" dirty="0" smtClean="0"/>
          </a:p>
          <a:p>
            <a:pPr algn="just">
              <a:buFont typeface="Wingdings" pitchFamily="2" charset="2"/>
              <a:buChar char="q"/>
            </a:pPr>
            <a:r>
              <a:rPr lang="en-US" dirty="0" smtClean="0"/>
              <a:t> Expand </a:t>
            </a:r>
            <a:r>
              <a:rPr lang="en-US" dirty="0" smtClean="0"/>
              <a:t>business services and software revenue through ‘as a Service’ </a:t>
            </a:r>
            <a:r>
              <a:rPr lang="en-US" dirty="0" smtClean="0"/>
              <a:t>offerings</a:t>
            </a:r>
          </a:p>
          <a:p>
            <a:pPr algn="just">
              <a:buFont typeface="Wingdings" pitchFamily="2" charset="2"/>
              <a:buChar char="q"/>
            </a:pPr>
            <a:endParaRPr lang="en-US" dirty="0" smtClean="0"/>
          </a:p>
          <a:p>
            <a:pPr algn="just">
              <a:buFont typeface="Wingdings" pitchFamily="2" charset="2"/>
              <a:buChar char="q"/>
            </a:pPr>
            <a:r>
              <a:rPr lang="en-US" dirty="0" smtClean="0"/>
              <a:t> Pursue </a:t>
            </a:r>
            <a:r>
              <a:rPr lang="en-US" dirty="0" smtClean="0"/>
              <a:t>strategic investment and acquisition opportunities</a:t>
            </a:r>
            <a:endParaRPr lang="en-US" dirty="0" smtClean="0"/>
          </a:p>
        </p:txBody>
      </p:sp>
      <p:sp>
        <p:nvSpPr>
          <p:cNvPr id="5" name="Rectangle 4">
            <a:extLst>
              <a:ext uri="{FF2B5EF4-FFF2-40B4-BE49-F238E27FC236}">
                <a16:creationId xmlns:a16="http://schemas.microsoft.com/office/drawing/2014/main" xmlns="" id="{94F9CB7B-9379-4C16-9DD8-C14F1BC56003}"/>
              </a:ext>
            </a:extLst>
          </p:cNvPr>
          <p:cNvSpPr/>
          <p:nvPr/>
        </p:nvSpPr>
        <p:spPr>
          <a:xfrm>
            <a:off x="472280" y="351458"/>
            <a:ext cx="5610161" cy="400110"/>
          </a:xfrm>
          <a:prstGeom prst="rect">
            <a:avLst/>
          </a:prstGeom>
        </p:spPr>
        <p:txBody>
          <a:bodyPr wrap="square">
            <a:spAutoFit/>
          </a:bodyPr>
          <a:lstStyle/>
          <a:p>
            <a:r>
              <a:rPr lang="en-US" sz="2000" b="1" dirty="0" smtClean="0">
                <a:solidFill>
                  <a:srgbClr val="00B050"/>
                </a:solidFill>
                <a:latin typeface="+mj-lt"/>
              </a:rPr>
              <a:t>BUSINESS STRATEGIES</a:t>
            </a:r>
            <a:endParaRPr lang="en-US" sz="2000" b="1" dirty="0">
              <a:solidFill>
                <a:srgbClr val="00B050"/>
              </a:solidFill>
              <a:latin typeface="+mj-lt"/>
            </a:endParaRPr>
          </a:p>
        </p:txBody>
      </p:sp>
      <p:pic>
        <p:nvPicPr>
          <p:cNvPr id="6" name="Picture 2"/>
          <p:cNvPicPr>
            <a:picLocks noChangeAspect="1" noChangeArrowheads="1"/>
          </p:cNvPicPr>
          <p:nvPr/>
        </p:nvPicPr>
        <p:blipFill>
          <a:blip r:embed="rId2"/>
          <a:srcRect/>
          <a:stretch>
            <a:fillRect/>
          </a:stretch>
        </p:blipFill>
        <p:spPr bwMode="auto">
          <a:xfrm>
            <a:off x="8793163" y="0"/>
            <a:ext cx="1905000" cy="9906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9A4C879-3921-4D22-94FE-E5CBBCA57FFC}"/>
              </a:ext>
            </a:extLst>
          </p:cNvPr>
          <p:cNvSpPr/>
          <p:nvPr/>
        </p:nvSpPr>
        <p:spPr>
          <a:xfrm>
            <a:off x="443642" y="351458"/>
            <a:ext cx="5638800" cy="400110"/>
          </a:xfrm>
          <a:prstGeom prst="rect">
            <a:avLst/>
          </a:prstGeom>
        </p:spPr>
        <p:txBody>
          <a:bodyPr wrap="square">
            <a:spAutoFit/>
          </a:bodyPr>
          <a:lstStyle/>
          <a:p>
            <a:r>
              <a:rPr lang="en-US" sz="2000" b="1" dirty="0">
                <a:solidFill>
                  <a:srgbClr val="00B050"/>
                </a:solidFill>
                <a:latin typeface="+mj-lt"/>
              </a:rPr>
              <a:t>FINANCIAL </a:t>
            </a:r>
            <a:r>
              <a:rPr lang="en-US" sz="2000" b="1" smtClean="0">
                <a:solidFill>
                  <a:srgbClr val="00B050"/>
                </a:solidFill>
                <a:latin typeface="+mj-lt"/>
              </a:rPr>
              <a:t>DETAILS </a:t>
            </a:r>
            <a:endParaRPr lang="en-US" sz="2000" b="1" dirty="0">
              <a:solidFill>
                <a:srgbClr val="00B050"/>
              </a:solidFill>
              <a:latin typeface="+mj-lt"/>
            </a:endParaRPr>
          </a:p>
        </p:txBody>
      </p:sp>
      <p:graphicFrame>
        <p:nvGraphicFramePr>
          <p:cNvPr id="4" name="Table 3"/>
          <p:cNvGraphicFramePr>
            <a:graphicFrameLocks noGrp="1"/>
          </p:cNvGraphicFramePr>
          <p:nvPr/>
        </p:nvGraphicFramePr>
        <p:xfrm>
          <a:off x="548481" y="1142996"/>
          <a:ext cx="9753600" cy="5867400"/>
        </p:xfrm>
        <a:graphic>
          <a:graphicData uri="http://schemas.openxmlformats.org/drawingml/2006/table">
            <a:tbl>
              <a:tblPr/>
              <a:tblGrid>
                <a:gridCol w="5105400"/>
                <a:gridCol w="1524000"/>
                <a:gridCol w="1600200"/>
                <a:gridCol w="1524000"/>
              </a:tblGrid>
              <a:tr h="391160">
                <a:tc rowSpan="2">
                  <a:txBody>
                    <a:bodyPr/>
                    <a:lstStyle/>
                    <a:p>
                      <a:pPr algn="l" fontAlgn="ctr"/>
                      <a:r>
                        <a:rPr lang="en-US" sz="1600" b="1" i="0" u="none" strike="noStrike" dirty="0">
                          <a:solidFill>
                            <a:schemeClr val="bg1"/>
                          </a:solidFill>
                          <a:latin typeface="+mn-lt"/>
                        </a:rPr>
                        <a:t>Particular (In </a:t>
                      </a:r>
                      <a:r>
                        <a:rPr lang="en-US" sz="1600" b="1" i="0" u="none" strike="noStrike" dirty="0" err="1">
                          <a:solidFill>
                            <a:schemeClr val="bg1"/>
                          </a:solidFill>
                          <a:latin typeface="+mn-lt"/>
                        </a:rPr>
                        <a:t>Crore</a:t>
                      </a:r>
                      <a:r>
                        <a:rPr lang="en-US" sz="1600" b="1" i="0" u="none" strike="noStrike" dirty="0">
                          <a:solidFill>
                            <a:schemeClr val="bg1"/>
                          </a:solidFill>
                          <a:latin typeface="+mn-lt"/>
                        </a:rPr>
                        <a:t>)</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gridSpan="3">
                  <a:txBody>
                    <a:bodyPr/>
                    <a:lstStyle/>
                    <a:p>
                      <a:pPr algn="ctr" fontAlgn="ctr"/>
                      <a:r>
                        <a:rPr lang="en-US" sz="1600" b="1" i="0" u="none" strike="noStrike" dirty="0" smtClean="0">
                          <a:solidFill>
                            <a:schemeClr val="bg1"/>
                          </a:solidFill>
                          <a:latin typeface="+mn-lt"/>
                        </a:rPr>
                        <a:t>As at Mar’ 31,</a:t>
                      </a:r>
                      <a:endParaRPr lang="en-US" sz="1600" b="1" i="0" u="none" strike="noStrike" dirty="0">
                        <a:solidFill>
                          <a:schemeClr val="bg1"/>
                        </a:solidFill>
                        <a:latin typeface="+mn-lt"/>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hMerge="1">
                  <a:txBody>
                    <a:bodyPr/>
                    <a:lstStyle/>
                    <a:p>
                      <a:pPr algn="ctr" fontAlgn="ctr"/>
                      <a:endParaRPr lang="en-US" sz="1600" b="1" i="0" u="none" strike="noStrike" dirty="0">
                        <a:solidFill>
                          <a:schemeClr val="bg1"/>
                        </a:solidFill>
                        <a:latin typeface="+mn-lt"/>
                      </a:endParaRPr>
                    </a:p>
                  </a:txBody>
                  <a:tcPr marL="45720" marR="45720" anchor="ctr">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fontAlgn="ctr"/>
                      <a:endParaRPr lang="en-US" sz="1600" b="1" i="0" u="none" strike="noStrike" dirty="0">
                        <a:solidFill>
                          <a:schemeClr val="bg1"/>
                        </a:solidFill>
                        <a:latin typeface="+mn-lt"/>
                      </a:endParaRPr>
                    </a:p>
                  </a:txBody>
                  <a:tcPr marL="45720" marR="45720" anchor="ctr">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r>
              <a:tr h="391160">
                <a:tc vMerge="1">
                  <a:txBody>
                    <a:bodyPr/>
                    <a:lstStyle/>
                    <a:p>
                      <a:pPr algn="l" fontAlgn="ctr"/>
                      <a:endParaRPr lang="en-US" sz="1600" b="1" i="0" u="none" strike="noStrike" dirty="0">
                        <a:solidFill>
                          <a:schemeClr val="bg1"/>
                        </a:solidFill>
                        <a:latin typeface="+mn-lt"/>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en-US" sz="1600" b="1" i="0" u="none" strike="noStrike" dirty="0" smtClean="0">
                          <a:solidFill>
                            <a:schemeClr val="bg1"/>
                          </a:solidFill>
                          <a:latin typeface="+mn-lt"/>
                        </a:rPr>
                        <a:t>2023</a:t>
                      </a:r>
                      <a:endParaRPr lang="en-US" sz="1600" b="1" i="0" u="none" strike="noStrike" dirty="0">
                        <a:solidFill>
                          <a:schemeClr val="bg1"/>
                        </a:solidFill>
                        <a:latin typeface="+mn-lt"/>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en-US" sz="1600" b="1" i="0" u="none" strike="noStrike" dirty="0" smtClean="0">
                          <a:solidFill>
                            <a:schemeClr val="bg1"/>
                          </a:solidFill>
                          <a:latin typeface="+mn-lt"/>
                        </a:rPr>
                        <a:t>2022</a:t>
                      </a:r>
                      <a:endParaRPr lang="en-US" sz="1600" b="1" i="0" u="none" strike="noStrike" dirty="0">
                        <a:solidFill>
                          <a:schemeClr val="bg1"/>
                        </a:solidFill>
                        <a:latin typeface="+mn-lt"/>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en-US" sz="1600" b="1" i="0" u="none" strike="noStrike" dirty="0" smtClean="0">
                          <a:solidFill>
                            <a:schemeClr val="bg1"/>
                          </a:solidFill>
                          <a:latin typeface="+mn-lt"/>
                        </a:rPr>
                        <a:t>2021</a:t>
                      </a:r>
                      <a:endParaRPr lang="en-US" sz="1600" b="1" i="0" u="none" strike="noStrike" dirty="0">
                        <a:solidFill>
                          <a:schemeClr val="bg1"/>
                        </a:solidFill>
                        <a:latin typeface="+mn-lt"/>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391160">
                <a:tc>
                  <a:txBody>
                    <a:bodyPr/>
                    <a:lstStyle/>
                    <a:p>
                      <a:pPr algn="l" fontAlgn="ctr"/>
                      <a:r>
                        <a:rPr lang="en-US" sz="1600" b="1" i="0" u="none" strike="noStrike" dirty="0" smtClean="0">
                          <a:solidFill>
                            <a:srgbClr val="333333"/>
                          </a:solidFill>
                          <a:latin typeface="+mn-lt"/>
                        </a:rPr>
                        <a:t>Equity Share Capital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21.34</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0.09</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0.09</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Instruments entirely equity in nature</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0.07</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0.04</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0.04</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Reserves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303.12</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163.18</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59.62</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Net worth as stated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324.72</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163.30</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59.75</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Revenue from Operations</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186.01</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159.44</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34.72</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Revenue Growth (%)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16.66%</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359.22%</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EBITDA as stated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57.49</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75.13</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(9.25)</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EBITDA (%) as stated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30.91%</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47.12%</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(26.65%)</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Profit Before Tax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40.80</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50.18</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(14.50)</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Net Profit for the period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31.99</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44.01</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(14.63)</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EPS – Basic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8.55</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13.84</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(5.03)</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RONW(%) as stated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9.85%</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26.95%</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(24.48)%</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r h="391160">
                <a:tc>
                  <a:txBody>
                    <a:bodyPr/>
                    <a:lstStyle/>
                    <a:p>
                      <a:pPr algn="l" fontAlgn="ctr"/>
                      <a:r>
                        <a:rPr lang="en-US" sz="1600" b="1" i="0" u="none" strike="noStrike" dirty="0" smtClean="0">
                          <a:solidFill>
                            <a:srgbClr val="333333"/>
                          </a:solidFill>
                          <a:latin typeface="+mn-lt"/>
                        </a:rPr>
                        <a:t>NAV (₹) as stated </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86.81</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51.36</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600" b="1" i="0" u="none" strike="noStrike" dirty="0" smtClean="0">
                          <a:solidFill>
                            <a:srgbClr val="333333"/>
                          </a:solidFill>
                          <a:latin typeface="+mn-lt"/>
                        </a:rPr>
                        <a:t>20.57</a:t>
                      </a:r>
                      <a:endParaRPr lang="en-US" sz="1600" b="1" i="0" u="none" strike="noStrike" dirty="0">
                        <a:solidFill>
                          <a:srgbClr val="333333"/>
                        </a:solidFill>
                        <a:latin typeface="+mn-lt"/>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3">
                        <a:lumMod val="40000"/>
                        <a:lumOff val="60000"/>
                      </a:schemeClr>
                    </a:solidFill>
                  </a:tcPr>
                </a:tc>
              </a:tr>
            </a:tbl>
          </a:graphicData>
        </a:graphic>
      </p:graphicFrame>
      <p:pic>
        <p:nvPicPr>
          <p:cNvPr id="6" name="Picture 2"/>
          <p:cNvPicPr>
            <a:picLocks noChangeAspect="1" noChangeArrowheads="1"/>
          </p:cNvPicPr>
          <p:nvPr/>
        </p:nvPicPr>
        <p:blipFill>
          <a:blip r:embed="rId3"/>
          <a:srcRect/>
          <a:stretch>
            <a:fillRect/>
          </a:stretch>
        </p:blipFill>
        <p:spPr bwMode="auto">
          <a:xfrm>
            <a:off x="8793163" y="0"/>
            <a:ext cx="1905000" cy="990600"/>
          </a:xfrm>
          <a:prstGeom prst="rect">
            <a:avLst/>
          </a:prstGeom>
          <a:noFill/>
          <a:ln w="9525">
            <a:noFill/>
            <a:miter lim="800000"/>
            <a:headEnd/>
            <a:tailEnd/>
          </a:ln>
          <a:effectLst/>
        </p:spPr>
      </p:pic>
    </p:spTree>
    <p:extLst>
      <p:ext uri="{BB962C8B-B14F-4D97-AF65-F5344CB8AC3E}">
        <p14:creationId xmlns:p14="http://schemas.microsoft.com/office/powerpoint/2010/main" xmlns="" val="384885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9A4C879-3921-4D22-94FE-E5CBBCA57FFC}"/>
              </a:ext>
            </a:extLst>
          </p:cNvPr>
          <p:cNvSpPr/>
          <p:nvPr/>
        </p:nvSpPr>
        <p:spPr>
          <a:xfrm>
            <a:off x="443642" y="351458"/>
            <a:ext cx="5638800" cy="400110"/>
          </a:xfrm>
          <a:prstGeom prst="rect">
            <a:avLst/>
          </a:prstGeom>
        </p:spPr>
        <p:txBody>
          <a:bodyPr wrap="square">
            <a:spAutoFit/>
          </a:bodyPr>
          <a:lstStyle/>
          <a:p>
            <a:r>
              <a:rPr lang="en-US" sz="2000" b="1" dirty="0">
                <a:solidFill>
                  <a:srgbClr val="00B050"/>
                </a:solidFill>
                <a:latin typeface="+mj-lt"/>
              </a:rPr>
              <a:t>CONCLUSION / INVESTMENT STRATEGY</a:t>
            </a:r>
          </a:p>
        </p:txBody>
      </p:sp>
      <p:sp>
        <p:nvSpPr>
          <p:cNvPr id="4" name="Rectangle 3"/>
          <p:cNvSpPr/>
          <p:nvPr/>
        </p:nvSpPr>
        <p:spPr>
          <a:xfrm>
            <a:off x="548481" y="1037272"/>
            <a:ext cx="9677400" cy="2585323"/>
          </a:xfrm>
          <a:prstGeom prst="rect">
            <a:avLst/>
          </a:prstGeom>
          <a:ln>
            <a:solidFill>
              <a:srgbClr val="92D050"/>
            </a:solidFill>
          </a:ln>
        </p:spPr>
        <p:txBody>
          <a:bodyPr wrap="square">
            <a:spAutoFit/>
          </a:bodyPr>
          <a:lstStyle/>
          <a:p>
            <a:r>
              <a:rPr lang="en-US" dirty="0" smtClean="0"/>
              <a:t>Company is a leading player in the Indian Unmanned Aircraft Systems (UAS) market with approximately 50% market share in Fiscal 2022</a:t>
            </a:r>
            <a:r>
              <a:rPr lang="en-US" dirty="0" smtClean="0"/>
              <a:t>.</a:t>
            </a:r>
          </a:p>
          <a:p>
            <a:endParaRPr lang="en-US" dirty="0" smtClean="0"/>
          </a:p>
          <a:p>
            <a:r>
              <a:rPr lang="en-US" dirty="0" smtClean="0"/>
              <a:t>These drones are capable of diverse applications, aiding in mining area planning, mapping, construction and real estate operations, as well as assisting </a:t>
            </a:r>
            <a:r>
              <a:rPr lang="en-US" dirty="0" err="1" smtClean="0"/>
              <a:t>defence</a:t>
            </a:r>
            <a:r>
              <a:rPr lang="en-US" dirty="0" smtClean="0"/>
              <a:t> forces in ISR operations</a:t>
            </a:r>
            <a:r>
              <a:rPr lang="en-US" dirty="0" smtClean="0"/>
              <a:t>.</a:t>
            </a:r>
          </a:p>
          <a:p>
            <a:endParaRPr lang="en-US" dirty="0" smtClean="0"/>
          </a:p>
          <a:p>
            <a:r>
              <a:rPr lang="en-US" dirty="0" smtClean="0"/>
              <a:t>It has posted growth in its top lines but for FY23, its bottom line marked decline due to ESOP impact. Though based on FY23 performance, the issue appears aggressively priced. </a:t>
            </a:r>
            <a:r>
              <a:rPr lang="en-US" dirty="0" smtClean="0"/>
              <a:t>Investors </a:t>
            </a:r>
            <a:r>
              <a:rPr lang="en-US" dirty="0" smtClean="0"/>
              <a:t>may park funds for medium to long-term rewards.</a:t>
            </a:r>
            <a:endParaRPr lang="en-US" dirty="0"/>
          </a:p>
        </p:txBody>
      </p:sp>
      <p:pic>
        <p:nvPicPr>
          <p:cNvPr id="7" name="Picture 2"/>
          <p:cNvPicPr>
            <a:picLocks noChangeAspect="1" noChangeArrowheads="1"/>
          </p:cNvPicPr>
          <p:nvPr/>
        </p:nvPicPr>
        <p:blipFill>
          <a:blip r:embed="rId2"/>
          <a:srcRect/>
          <a:stretch>
            <a:fillRect/>
          </a:stretch>
        </p:blipFill>
        <p:spPr bwMode="auto">
          <a:xfrm>
            <a:off x="8793163" y="0"/>
            <a:ext cx="1905000" cy="990600"/>
          </a:xfrm>
          <a:prstGeom prst="rect">
            <a:avLst/>
          </a:prstGeom>
          <a:noFill/>
          <a:ln w="9525">
            <a:noFill/>
            <a:miter lim="800000"/>
            <a:headEnd/>
            <a:tailEnd/>
          </a:ln>
          <a:effectLst/>
        </p:spPr>
      </p:pic>
    </p:spTree>
    <p:extLst>
      <p:ext uri="{BB962C8B-B14F-4D97-AF65-F5344CB8AC3E}">
        <p14:creationId xmlns:p14="http://schemas.microsoft.com/office/powerpoint/2010/main" xmlns="" val="249248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1081" y="1657290"/>
            <a:ext cx="5791200" cy="400110"/>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US" sz="2000" b="1" dirty="0"/>
              <a:t>CREATE WEALTH NOT JUST PROFITS</a:t>
            </a:r>
            <a:endParaRPr lang="en-US" sz="2000" dirty="0"/>
          </a:p>
        </p:txBody>
      </p:sp>
      <p:pic>
        <p:nvPicPr>
          <p:cNvPr id="5" name="Picture 3" descr="F:\Suchit Data\Desktop 31102019\badjate logo\BSS.jpg"/>
          <p:cNvPicPr>
            <a:picLocks noChangeAspect="1" noChangeArrowheads="1"/>
          </p:cNvPicPr>
          <p:nvPr/>
        </p:nvPicPr>
        <p:blipFill>
          <a:blip r:embed="rId2"/>
          <a:srcRect/>
          <a:stretch>
            <a:fillRect/>
          </a:stretch>
        </p:blipFill>
        <p:spPr bwMode="auto">
          <a:xfrm>
            <a:off x="2986881" y="388736"/>
            <a:ext cx="4114800" cy="1211464"/>
          </a:xfrm>
          <a:prstGeom prst="rect">
            <a:avLst/>
          </a:prstGeom>
          <a:noFill/>
        </p:spPr>
      </p:pic>
      <p:sp>
        <p:nvSpPr>
          <p:cNvPr id="6" name="Rectangle 5"/>
          <p:cNvSpPr/>
          <p:nvPr/>
        </p:nvSpPr>
        <p:spPr>
          <a:xfrm>
            <a:off x="3810000" y="2145268"/>
            <a:ext cx="2499017" cy="369332"/>
          </a:xfrm>
          <a:prstGeom prst="rect">
            <a:avLst/>
          </a:prstGeom>
        </p:spPr>
        <p:txBody>
          <a:bodyPr wrap="none">
            <a:spAutoFit/>
          </a:bodyPr>
          <a:lstStyle/>
          <a:p>
            <a:r>
              <a:rPr lang="en-US" b="1" dirty="0">
                <a:solidFill>
                  <a:srgbClr val="0070C0"/>
                </a:solidFill>
              </a:rPr>
              <a:t>www.badjategroup.com</a:t>
            </a:r>
            <a:endParaRPr lang="en-US" dirty="0">
              <a:solidFill>
                <a:srgbClr val="0070C0"/>
              </a:solidFill>
            </a:endParaRPr>
          </a:p>
        </p:txBody>
      </p:sp>
      <p:sp>
        <p:nvSpPr>
          <p:cNvPr id="7" name="Rectangle 6"/>
          <p:cNvSpPr/>
          <p:nvPr/>
        </p:nvSpPr>
        <p:spPr>
          <a:xfrm>
            <a:off x="396081" y="3505200"/>
            <a:ext cx="8016081" cy="1200329"/>
          </a:xfrm>
          <a:prstGeom prst="rect">
            <a:avLst/>
          </a:prstGeom>
        </p:spPr>
        <p:txBody>
          <a:bodyPr wrap="square">
            <a:spAutoFit/>
          </a:bodyPr>
          <a:lstStyle/>
          <a:p>
            <a:pPr algn="just"/>
            <a:r>
              <a:rPr lang="en-US" b="1" dirty="0">
                <a:solidFill>
                  <a:srgbClr val="00B0F0"/>
                </a:solidFill>
              </a:rPr>
              <a:t>Head Office:</a:t>
            </a:r>
          </a:p>
          <a:p>
            <a:pPr algn="just"/>
            <a:r>
              <a:rPr lang="en-US" b="1" dirty="0">
                <a:solidFill>
                  <a:srgbClr val="00B0F0"/>
                </a:solidFill>
              </a:rPr>
              <a:t>207,Mangalam Arcade, Above Venus Book centre, towards </a:t>
            </a:r>
            <a:r>
              <a:rPr lang="en-US" b="1" dirty="0" err="1">
                <a:solidFill>
                  <a:srgbClr val="00B0F0"/>
                </a:solidFill>
              </a:rPr>
              <a:t>Ramnagar</a:t>
            </a:r>
            <a:r>
              <a:rPr lang="en-US" b="1" dirty="0">
                <a:solidFill>
                  <a:srgbClr val="00B0F0"/>
                </a:solidFill>
              </a:rPr>
              <a:t>, </a:t>
            </a:r>
            <a:r>
              <a:rPr lang="en-US" b="1" dirty="0" err="1">
                <a:solidFill>
                  <a:srgbClr val="00B0F0"/>
                </a:solidFill>
              </a:rPr>
              <a:t>Dharampeth</a:t>
            </a:r>
            <a:endParaRPr lang="en-US" b="1" dirty="0">
              <a:solidFill>
                <a:srgbClr val="00B0F0"/>
              </a:solidFill>
            </a:endParaRPr>
          </a:p>
          <a:p>
            <a:pPr algn="just"/>
            <a:r>
              <a:rPr lang="en-US" b="1" dirty="0">
                <a:solidFill>
                  <a:srgbClr val="00B0F0"/>
                </a:solidFill>
              </a:rPr>
              <a:t>Nagpur Maharashtra 440010</a:t>
            </a:r>
          </a:p>
          <a:p>
            <a:pPr algn="just"/>
            <a:r>
              <a:rPr lang="en-US" b="1" dirty="0">
                <a:solidFill>
                  <a:srgbClr val="00B0F0"/>
                </a:solidFill>
              </a:rPr>
              <a:t>India.</a:t>
            </a:r>
            <a:endParaRPr lang="en-US" dirty="0">
              <a:solidFill>
                <a:srgbClr val="00B0F0"/>
              </a:solidFill>
            </a:endParaRPr>
          </a:p>
        </p:txBody>
      </p:sp>
      <p:sp>
        <p:nvSpPr>
          <p:cNvPr id="8" name="Rectangle 7"/>
          <p:cNvSpPr/>
          <p:nvPr/>
        </p:nvSpPr>
        <p:spPr>
          <a:xfrm>
            <a:off x="396081" y="5029200"/>
            <a:ext cx="4953000" cy="646331"/>
          </a:xfrm>
          <a:prstGeom prst="rect">
            <a:avLst/>
          </a:prstGeom>
        </p:spPr>
        <p:txBody>
          <a:bodyPr>
            <a:spAutoFit/>
          </a:bodyPr>
          <a:lstStyle/>
          <a:p>
            <a:r>
              <a:rPr lang="en-US" b="1" dirty="0">
                <a:solidFill>
                  <a:srgbClr val="00B0F0"/>
                </a:solidFill>
              </a:rPr>
              <a:t>Phone: 0712 6604201-230</a:t>
            </a:r>
          </a:p>
          <a:p>
            <a:r>
              <a:rPr lang="en-US" b="1" dirty="0">
                <a:solidFill>
                  <a:srgbClr val="00B0F0"/>
                </a:solidFill>
              </a:rPr>
              <a:t>Email: info@badjategroup.com</a:t>
            </a:r>
            <a:endParaRPr lang="en-US" dirty="0">
              <a:solidFill>
                <a:srgbClr val="00B0F0"/>
              </a:solidFill>
            </a:endParaRPr>
          </a:p>
        </p:txBody>
      </p:sp>
      <p:sp>
        <p:nvSpPr>
          <p:cNvPr id="9" name="Rectangle 8"/>
          <p:cNvSpPr/>
          <p:nvPr/>
        </p:nvSpPr>
        <p:spPr>
          <a:xfrm>
            <a:off x="1996281" y="6477000"/>
            <a:ext cx="6248400" cy="369332"/>
          </a:xfrm>
          <a:prstGeom prst="rect">
            <a:avLst/>
          </a:prstGeom>
        </p:spPr>
        <p:txBody>
          <a:bodyPr wrap="square">
            <a:spAutoFit/>
          </a:bodyPr>
          <a:lstStyle/>
          <a:p>
            <a:r>
              <a:rPr lang="en-US" b="1" dirty="0">
                <a:solidFill>
                  <a:srgbClr val="0070C0"/>
                </a:solidFill>
              </a:rPr>
              <a:t>Nagpur | Kolkata | Aurangabad | </a:t>
            </a:r>
            <a:r>
              <a:rPr lang="en-US" b="1" dirty="0" err="1">
                <a:solidFill>
                  <a:srgbClr val="0070C0"/>
                </a:solidFill>
              </a:rPr>
              <a:t>Jalgaon</a:t>
            </a:r>
            <a:r>
              <a:rPr lang="en-US" b="1" dirty="0">
                <a:solidFill>
                  <a:srgbClr val="0070C0"/>
                </a:solidFill>
              </a:rPr>
              <a:t> | </a:t>
            </a:r>
            <a:r>
              <a:rPr lang="en-US" b="1" dirty="0" err="1">
                <a:solidFill>
                  <a:srgbClr val="0070C0"/>
                </a:solidFill>
              </a:rPr>
              <a:t>Jalna</a:t>
            </a:r>
            <a:r>
              <a:rPr lang="en-US" b="1" dirty="0">
                <a:solidFill>
                  <a:srgbClr val="0070C0"/>
                </a:solidFill>
              </a:rPr>
              <a:t> | Jabalpur |</a:t>
            </a:r>
            <a:endParaRPr lang="en-US" dirty="0">
              <a:solidFill>
                <a:srgbClr val="0070C0"/>
              </a:solidFill>
            </a:endParaRPr>
          </a:p>
        </p:txBody>
      </p:sp>
      <p:sp>
        <p:nvSpPr>
          <p:cNvPr id="11" name="Rectangle 10"/>
          <p:cNvSpPr/>
          <p:nvPr/>
        </p:nvSpPr>
        <p:spPr>
          <a:xfrm>
            <a:off x="319881" y="304800"/>
            <a:ext cx="10058400" cy="670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9"/>
          <p:cNvSpPr txBox="1">
            <a:spLocks noChangeArrowheads="1"/>
          </p:cNvSpPr>
          <p:nvPr/>
        </p:nvSpPr>
        <p:spPr bwMode="auto">
          <a:xfrm>
            <a:off x="114300" y="152400"/>
            <a:ext cx="10420350" cy="693419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50" b="1" i="0" u="sng" strike="noStrike" cap="none" normalizeH="0" baseline="0" dirty="0">
                <a:ln>
                  <a:noFill/>
                </a:ln>
                <a:solidFill>
                  <a:srgbClr val="17365D"/>
                </a:solidFill>
                <a:effectLst/>
                <a:latin typeface="Calibri" pitchFamily="34" charset="0"/>
                <a:cs typeface="Arial" pitchFamily="34" charset="0"/>
              </a:rPr>
              <a:t>DISCLAIMER</a:t>
            </a:r>
            <a:endParaRPr kumimoji="0" lang="en-US" sz="1150" b="1" i="0" u="sng" strike="noStrike" cap="none" normalizeH="0" baseline="0" dirty="0">
              <a:ln>
                <a:noFill/>
              </a:ln>
              <a:solidFill>
                <a:schemeClr val="tx1"/>
              </a:solidFill>
              <a:effectLst/>
              <a:latin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150" b="0" i="0" u="none" strike="noStrike" cap="none" normalizeH="0" baseline="0" dirty="0">
                <a:ln>
                  <a:noFill/>
                </a:ln>
                <a:solidFill>
                  <a:schemeClr val="tx1"/>
                </a:solidFill>
                <a:effectLst/>
                <a:latin typeface="Calibri" pitchFamily="34" charset="0"/>
                <a:cs typeface="Arial" pitchFamily="34" charset="0"/>
              </a:rPr>
              <a:t>This e-mail /message may contain confidential, proprietary or legally privileged information. It should not be used by anyone who is not the original intended recipient. If you have erroneously received this message, please delete it immediately and notify the sender. The recipient acknowledges that Badjate Stock and Shares Pvt. Ltd.* (Badjate)#and or its affiliate companies, as the case may be, are unable to exercise control or ensure or guarantee the integrity of/over the contents of the information contained in e-mail or its attachment, and further acknowledges that any views expressed in this message are those of the individual sender and no binding nature of the message shall be implied or assumed unless the sender does so expressly with due authority of Badjate# and or its affiliate companies, as applicable. Information mentioned in the email or in its attachment is for personal information of the intended recipient and does not construe to be any investment advice, legal or taxation advice to you. The above information does not constitute an offer, invitation or inducement to invest in securities or other investments and Badjate# is not soliciting any action based upon it. Information in the email or its attachment is not for public distribution and has been furnished to you solely for your purpose and should not be reproduced or redistributed to any other person in any form. Unauthorized disclosure, use, dissemination or copying (either whole or partial) of this information, is prohibited. The person accessing this information specifically agrees to exempt Badjate# or any of its affiliates or employees from, any O use and agrees not to hold Badjate# or any of its affiliates or employees responsible for any such misuse and further agrees to hold Badjate# or any of its affiliates or employees free and harmless from all losses, costs, damages, expenses that may be suffered by the person accessing this information due to any errors and delays. The information contained herein is based on publicly available data or other sources believed to be reliable. All efforts will be made to update the in format ion herein on reasonable basis, Badjate# and/or its affiliates/ employees are under no obligation to update the information.  Also there may be regulatory, compliance, or other reasons that may prevent Badjate# and/or its affiliates / employees from doing so. Badjate# or any of its affiliates or employees shall not be in any way responsible and liable for any loss or damage that may arise to any person from any inadvertent error in the information contained in this email. Badjate# or any of its affiliates or employees do not provide, at any time, any express or implied warranty of any kind, regarding any matter pertaining to this report, including without limitation the implied warranties of merchantability, fitness for a particular purpose, and non-infringement. The recipients of this report should rely on their own investigations. The information above may be distributed to institutional investors or to recipients who are not institutional investors, Badjate# does not conduct a suitability analysis prior to dissemination of such information, Each recipient, should therefore seek advice of their independent financial advisor prior to taking any investment decision based on information given above or for any necessary explanation of its contents.  Badjate# and/or its affiliates and/or employees/ analyst may have interests/positions, financial or otherwise in securities mentioned herein above Badjate# and its affiliates are a full-service, investment banking, investment management, brokerage and financing group. We and our affiliates have investment banking and other business relationships and may deal in the securities mentioned herein as a broker or for any other transaction as a Market Maker, Investment Advisor, etc. to the issuer company or its connected persons. In addition, Badjate# has other business units with independent research teams separated by 'Chinese walls' catering to different sets of customers having varying objectives, risk profiles, investment horizon, etc. and therefore, may at times have, different and contrary views on stocks, sectors and markets. Badjate# generally prohibits its analysts, persons reporting to analysts, and members of their households from maintaining a financial interest in the securities or derivatives of any companies that the analysts cover. Additionally, Badjate# generally prohibits its analysts and persons reporting to analysts from serving as an officer, director, or advisory board member of any companies that the analysts cover. Our salespeople, traders, and other professionals may provide oral or written market commentary or trading strategies to our clients that reflect opinions that are contrary to the opinions expressed herein, and our proprietary trading and investing businesses may make investment decisions that are inconsistent with the recommendations expressed herein. In reviewing these materials, you should be aware that any or all of the foregoing, among other things, may give rise to real or potential conflict of interest. Third Party Links Badjate# NEITHER MAKES REPRESENTATIONS, WARRANTIES REGARDING THE ACCURACY OF INFORMATIONIN THIRD NEITHER PARTY SITES NOR DO WE RECOMMEND OR SECOND THEIR VIEWS CONTAINED IN THIRD PARTY SITES. Badjate# suggests that you always verify the information obtained from linked sites before acting upon this information. Badjate# is not an agent for linked third parties nor do we endorse or guarantee their performance. The information or advice offered by linked third parties may not be products of Badjate#. Also, please be aware that the security and privacy policies on linked sites may be different from our policies, so please read third party privacy and security policies closely. If you have any questions or concerns about the products and services offered on linked third party sites, please contact the third party directly. *Deemed to associate, holding, subsidiary Companies of Badjate Stock and Shares Pvt. Ltd. # Means and Includes Badjate Stock and Shares Pvt. Ltd. and Badjate Commodities Pvt. Ltd.</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5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5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5358</TotalTime>
  <Words>1857</Words>
  <Application>Microsoft Office PowerPoint</Application>
  <PresentationFormat>Custom</PresentationFormat>
  <Paragraphs>167</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Baban</dc:creator>
  <cp:lastModifiedBy>suchit</cp:lastModifiedBy>
  <cp:revision>712</cp:revision>
  <dcterms:created xsi:type="dcterms:W3CDTF">2020-11-06T08:41:24Z</dcterms:created>
  <dcterms:modified xsi:type="dcterms:W3CDTF">2023-06-26T04:02:02Z</dcterms:modified>
</cp:coreProperties>
</file>